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ink/ink1.xml" ContentType="application/inkml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notesSlides/notesSlide63.xml" ContentType="application/vnd.openxmlformats-officedocument.presentationml.notesSlide+xml"/>
  <Override PartName="/ppt/tags/tag88.xml" ContentType="application/vnd.openxmlformats-officedocument.presentationml.tags+xml"/>
  <Override PartName="/ppt/notesSlides/notesSlide64.xml" ContentType="application/vnd.openxmlformats-officedocument.presentationml.notesSlide+xml"/>
  <Override PartName="/ppt/tags/tag89.xml" ContentType="application/vnd.openxmlformats-officedocument.presentationml.tags+xml"/>
  <Override PartName="/ppt/notesSlides/notesSlide65.xml" ContentType="application/vnd.openxmlformats-officedocument.presentationml.notesSlide+xml"/>
  <Override PartName="/ppt/tags/tag90.xml" ContentType="application/vnd.openxmlformats-officedocument.presentationml.tags+xml"/>
  <Override PartName="/ppt/notesSlides/notesSlide66.xml" ContentType="application/vnd.openxmlformats-officedocument.presentationml.notesSlide+xml"/>
  <Override PartName="/ppt/tags/tag91.xml" ContentType="application/vnd.openxmlformats-officedocument.presentationml.tags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385" r:id="rId2"/>
    <p:sldId id="378" r:id="rId3"/>
    <p:sldId id="450" r:id="rId4"/>
    <p:sldId id="428" r:id="rId5"/>
    <p:sldId id="377" r:id="rId6"/>
    <p:sldId id="422" r:id="rId7"/>
    <p:sldId id="451" r:id="rId8"/>
    <p:sldId id="423" r:id="rId9"/>
    <p:sldId id="439" r:id="rId10"/>
    <p:sldId id="438" r:id="rId11"/>
    <p:sldId id="431" r:id="rId12"/>
    <p:sldId id="393" r:id="rId13"/>
    <p:sldId id="440" r:id="rId14"/>
    <p:sldId id="411" r:id="rId15"/>
    <p:sldId id="402" r:id="rId16"/>
    <p:sldId id="459" r:id="rId17"/>
    <p:sldId id="403" r:id="rId18"/>
    <p:sldId id="465" r:id="rId19"/>
    <p:sldId id="413" r:id="rId20"/>
    <p:sldId id="416" r:id="rId21"/>
    <p:sldId id="404" r:id="rId22"/>
    <p:sldId id="468" r:id="rId23"/>
    <p:sldId id="406" r:id="rId24"/>
    <p:sldId id="437" r:id="rId25"/>
    <p:sldId id="420" r:id="rId26"/>
    <p:sldId id="421" r:id="rId27"/>
    <p:sldId id="483" r:id="rId28"/>
    <p:sldId id="383" r:id="rId29"/>
    <p:sldId id="407" r:id="rId30"/>
    <p:sldId id="469" r:id="rId31"/>
    <p:sldId id="470" r:id="rId32"/>
    <p:sldId id="471" r:id="rId33"/>
    <p:sldId id="441" r:id="rId34"/>
    <p:sldId id="460" r:id="rId35"/>
    <p:sldId id="424" r:id="rId36"/>
    <p:sldId id="425" r:id="rId37"/>
    <p:sldId id="408" r:id="rId38"/>
    <p:sldId id="472" r:id="rId39"/>
    <p:sldId id="442" r:id="rId40"/>
    <p:sldId id="461" r:id="rId41"/>
    <p:sldId id="426" r:id="rId42"/>
    <p:sldId id="435" r:id="rId43"/>
    <p:sldId id="457" r:id="rId44"/>
    <p:sldId id="484" r:id="rId45"/>
    <p:sldId id="482" r:id="rId46"/>
    <p:sldId id="443" r:id="rId47"/>
    <p:sldId id="401" r:id="rId48"/>
    <p:sldId id="445" r:id="rId49"/>
    <p:sldId id="414" r:id="rId50"/>
    <p:sldId id="473" r:id="rId51"/>
    <p:sldId id="415" r:id="rId52"/>
    <p:sldId id="386" r:id="rId53"/>
    <p:sldId id="395" r:id="rId54"/>
    <p:sldId id="481" r:id="rId55"/>
    <p:sldId id="474" r:id="rId56"/>
    <p:sldId id="384" r:id="rId57"/>
    <p:sldId id="387" r:id="rId58"/>
    <p:sldId id="447" r:id="rId59"/>
    <p:sldId id="389" r:id="rId60"/>
    <p:sldId id="467" r:id="rId61"/>
    <p:sldId id="390" r:id="rId62"/>
    <p:sldId id="463" r:id="rId63"/>
    <p:sldId id="432" r:id="rId64"/>
    <p:sldId id="391" r:id="rId65"/>
    <p:sldId id="476" r:id="rId66"/>
    <p:sldId id="475" r:id="rId67"/>
    <p:sldId id="410" r:id="rId68"/>
    <p:sldId id="477" r:id="rId69"/>
    <p:sldId id="455" r:id="rId70"/>
    <p:sldId id="464" r:id="rId71"/>
    <p:sldId id="449" r:id="rId72"/>
    <p:sldId id="466" r:id="rId73"/>
    <p:sldId id="485" r:id="rId74"/>
    <p:sldId id="398" r:id="rId75"/>
    <p:sldId id="399" r:id="rId76"/>
    <p:sldId id="478" r:id="rId77"/>
    <p:sldId id="400" r:id="rId78"/>
    <p:sldId id="480" r:id="rId79"/>
    <p:sldId id="479" r:id="rId80"/>
    <p:sldId id="448" r:id="rId81"/>
    <p:sldId id="429" r:id="rId82"/>
    <p:sldId id="430" r:id="rId83"/>
    <p:sldId id="392" r:id="rId84"/>
    <p:sldId id="454" r:id="rId85"/>
    <p:sldId id="436" r:id="rId86"/>
    <p:sldId id="278" r:id="rId87"/>
    <p:sldId id="296" r:id="rId88"/>
    <p:sldId id="323" r:id="rId89"/>
    <p:sldId id="324" r:id="rId90"/>
    <p:sldId id="325" r:id="rId91"/>
    <p:sldId id="326" r:id="rId92"/>
    <p:sldId id="327" r:id="rId93"/>
    <p:sldId id="331" r:id="rId94"/>
    <p:sldId id="334" r:id="rId95"/>
    <p:sldId id="335" r:id="rId96"/>
    <p:sldId id="336" r:id="rId97"/>
    <p:sldId id="372" r:id="rId98"/>
    <p:sldId id="373" r:id="rId99"/>
    <p:sldId id="374" r:id="rId100"/>
    <p:sldId id="375" r:id="rId101"/>
    <p:sldId id="376" r:id="rId102"/>
    <p:sldId id="340" r:id="rId103"/>
    <p:sldId id="258" r:id="rId104"/>
    <p:sldId id="291" r:id="rId105"/>
    <p:sldId id="341" r:id="rId106"/>
    <p:sldId id="300" r:id="rId107"/>
    <p:sldId id="301" r:id="rId108"/>
    <p:sldId id="289" r:id="rId109"/>
    <p:sldId id="299" r:id="rId110"/>
    <p:sldId id="294" r:id="rId111"/>
    <p:sldId id="284" r:id="rId112"/>
    <p:sldId id="342" r:id="rId113"/>
    <p:sldId id="343" r:id="rId114"/>
    <p:sldId id="268" r:id="rId115"/>
    <p:sldId id="267" r:id="rId116"/>
    <p:sldId id="266" r:id="rId117"/>
    <p:sldId id="269" r:id="rId118"/>
    <p:sldId id="270" r:id="rId119"/>
    <p:sldId id="271" r:id="rId120"/>
    <p:sldId id="265" r:id="rId121"/>
    <p:sldId id="344" r:id="rId122"/>
    <p:sldId id="345" r:id="rId123"/>
    <p:sldId id="307" r:id="rId124"/>
    <p:sldId id="308" r:id="rId125"/>
    <p:sldId id="317" r:id="rId126"/>
    <p:sldId id="349" r:id="rId127"/>
    <p:sldId id="313" r:id="rId128"/>
  </p:sldIdLst>
  <p:sldSz cx="12192000" cy="6858000"/>
  <p:notesSz cx="6858000" cy="9144000"/>
  <p:custDataLst>
    <p:tags r:id="rId1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378"/>
            <p14:sldId id="450"/>
            <p14:sldId id="428"/>
            <p14:sldId id="377"/>
            <p14:sldId id="422"/>
            <p14:sldId id="451"/>
            <p14:sldId id="423"/>
            <p14:sldId id="439"/>
            <p14:sldId id="438"/>
            <p14:sldId id="431"/>
            <p14:sldId id="393"/>
            <p14:sldId id="440"/>
            <p14:sldId id="411"/>
            <p14:sldId id="402"/>
            <p14:sldId id="459"/>
            <p14:sldId id="403"/>
            <p14:sldId id="465"/>
            <p14:sldId id="413"/>
            <p14:sldId id="416"/>
            <p14:sldId id="404"/>
            <p14:sldId id="468"/>
            <p14:sldId id="406"/>
            <p14:sldId id="437"/>
            <p14:sldId id="420"/>
            <p14:sldId id="421"/>
            <p14:sldId id="483"/>
            <p14:sldId id="383"/>
            <p14:sldId id="407"/>
            <p14:sldId id="469"/>
            <p14:sldId id="470"/>
            <p14:sldId id="471"/>
            <p14:sldId id="441"/>
            <p14:sldId id="460"/>
            <p14:sldId id="424"/>
            <p14:sldId id="425"/>
            <p14:sldId id="408"/>
            <p14:sldId id="472"/>
            <p14:sldId id="442"/>
            <p14:sldId id="461"/>
            <p14:sldId id="426"/>
            <p14:sldId id="435"/>
            <p14:sldId id="457"/>
            <p14:sldId id="484"/>
            <p14:sldId id="482"/>
            <p14:sldId id="443"/>
            <p14:sldId id="401"/>
            <p14:sldId id="445"/>
            <p14:sldId id="414"/>
            <p14:sldId id="473"/>
            <p14:sldId id="415"/>
            <p14:sldId id="386"/>
            <p14:sldId id="395"/>
            <p14:sldId id="481"/>
            <p14:sldId id="474"/>
            <p14:sldId id="384"/>
            <p14:sldId id="387"/>
            <p14:sldId id="447"/>
            <p14:sldId id="389"/>
            <p14:sldId id="467"/>
            <p14:sldId id="390"/>
            <p14:sldId id="463"/>
            <p14:sldId id="432"/>
            <p14:sldId id="391"/>
            <p14:sldId id="476"/>
            <p14:sldId id="475"/>
            <p14:sldId id="410"/>
            <p14:sldId id="477"/>
            <p14:sldId id="455"/>
            <p14:sldId id="464"/>
            <p14:sldId id="449"/>
            <p14:sldId id="466"/>
            <p14:sldId id="485"/>
            <p14:sldId id="398"/>
            <p14:sldId id="399"/>
            <p14:sldId id="478"/>
            <p14:sldId id="400"/>
            <p14:sldId id="480"/>
            <p14:sldId id="479"/>
            <p14:sldId id="448"/>
            <p14:sldId id="429"/>
            <p14:sldId id="430"/>
            <p14:sldId id="392"/>
            <p14:sldId id="454"/>
            <p14:sldId id="436"/>
            <p14:sldId id="278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eymessage" id="{ADC44A9D-6F37-4304-A9B6-60A1A8501E26}">
          <p14:sldIdLst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89"/>
            <p14:sldId id="299"/>
            <p14:sldId id="294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  <p14:sldId id="317"/>
            <p14:sldId id="349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5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200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5/9/22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905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43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262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46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52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471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358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928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79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590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740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0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161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189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47171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776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509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52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78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09.05.22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09.05.22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09.05.22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6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4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4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g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4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4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0.png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9.sv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4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4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4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ecentric.de/en/2019/04/explain-non-blocking-i-o-like-im-five/" TargetMode="Externa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5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jp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5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6.jp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5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5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5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5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5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5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5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6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6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6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7.jpg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6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2.jpg"/><Relationship Id="rId2" Type="http://schemas.openxmlformats.org/officeDocument/2006/relationships/tags" Target="../tags/tag88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6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3.jpg"/><Relationship Id="rId2" Type="http://schemas.openxmlformats.org/officeDocument/2006/relationships/tags" Target="../tags/tag89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6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0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6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1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1-callbacks.mov" TargetMode="External"/><Relationship Id="rId1" Type="http://schemas.microsoft.com/office/2007/relationships/media" Target="file:////Users/maschmid/Vortrag/videos/01-callbacks.mov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2-promises-01.mov" TargetMode="External"/><Relationship Id="rId1" Type="http://schemas.microsoft.com/office/2007/relationships/media" Target="file:////Users/maschmid/Vortrag/videos/02-promises-01.mov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2-promises-02.mov" TargetMode="External"/><Relationship Id="rId1" Type="http://schemas.microsoft.com/office/2007/relationships/media" Target="file:////Users/maschmid/Vortrag/videos/02-promises-02.mov" TargetMode="Externa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2-promises-03.mov" TargetMode="External"/><Relationship Id="rId1" Type="http://schemas.microsoft.com/office/2007/relationships/media" Target="file:////Users/maschmid/Vortrag/videos/02-promises-03.mov" TargetMode="Externa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g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3-async-await.mov" TargetMode="External"/><Relationship Id="rId1" Type="http://schemas.microsoft.com/office/2007/relationships/media" Target="file:////Users/maschmid/Vortrag/videos/03-async-await.mov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mattic/mongoose/blob/321995d769ff085aa0a4553b2befb012eb2c11c8/lib/drivers/node-mongodb-native/collection.js#L141" TargetMode="External"/><Relationship Id="rId7" Type="http://schemas.openxmlformats.org/officeDocument/2006/relationships/hyperlink" Target="https://www.youtube.com/watch?v=oV9rvDllKEg" TargetMode="External"/><Relationship Id="rId2" Type="http://schemas.openxmlformats.org/officeDocument/2006/relationships/hyperlink" Target="https://github.com/Maximilian5189/asynchrone-patterns-train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ztspvPYybIY" TargetMode="External"/><Relationship Id="rId5" Type="http://schemas.openxmlformats.org/officeDocument/2006/relationships/hyperlink" Target="https://www.nodejsdesignpatterns.com/" TargetMode="External"/><Relationship Id="rId4" Type="http://schemas.openxmlformats.org/officeDocument/2006/relationships/hyperlink" Target="https://github.com/brianc/node-postgres/blob/2013d77b28be5a0d563addb1852eb97e9693e452/packages/pg/lib/client.js#L549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g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edit/node-xdwedr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edit/node-akp7u8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sindresorhus/pify/blob/6a2d954a6fb7fec670021dee4e9a37530956a472/index.js#L6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4-event-emitter.mov" TargetMode="External"/><Relationship Id="rId1" Type="http://schemas.microsoft.com/office/2007/relationships/media" Target="file:////Users/maschmid/Vortrag/videos/04-event-emitter.mov" TargetMode="Externa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5-buffer.mov" TargetMode="External"/><Relationship Id="rId1" Type="http://schemas.microsoft.com/office/2007/relationships/media" Target="file:////Users/maschmid/Vortrag/videos/05-buffer.mov" TargetMode="Externa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5-stream.mov" TargetMode="External"/><Relationship Id="rId1" Type="http://schemas.microsoft.com/office/2007/relationships/media" Target="file:////Users/maschmid/Vortrag/videos/05-stream.mov" TargetMode="Externa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jpg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jpg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g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g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8-custom-readable.mov" TargetMode="External"/><Relationship Id="rId1" Type="http://schemas.microsoft.com/office/2007/relationships/media" Target="file:////Users/maschmid/Vortrag/videos/08-custom-readable.mov" TargetMode="External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08-custom-readable-async.mov" TargetMode="External"/><Relationship Id="rId1" Type="http://schemas.microsoft.com/office/2007/relationships/media" Target="file:////Users/maschmid/Vortrag/videos/08-custom-readable-async.mov" TargetMode="Externa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1-custom-writable.mov" TargetMode="External"/><Relationship Id="rId1" Type="http://schemas.microsoft.com/office/2007/relationships/media" Target="file:////Users/maschmid/Vortrag/videos/11-custom-writable.mov" TargetMode="Externa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1-custom-writable-async.mov" TargetMode="External"/><Relationship Id="rId1" Type="http://schemas.microsoft.com/office/2007/relationships/media" Target="file:////Users/maschmid/Vortrag/videos/11-custom-writable-async.mov" TargetMode="Externa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edit/node-yxuxew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edit/node-cbnau8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2-async-init-queues.mov" TargetMode="External"/><Relationship Id="rId1" Type="http://schemas.microsoft.com/office/2007/relationships/media" Target="file:////Users/maschmid/Vortrag/videos/12-async-init-queues.mov" TargetMode="Externa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3-async-init-queues.mov" TargetMode="External"/><Relationship Id="rId1" Type="http://schemas.microsoft.com/office/2007/relationships/media" Target="file:////Users/maschmid/Vortrag/videos/13-async-init-queues.mov" TargetMode="External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/Users/maschmid/Vortrag/videos/13-async-init-queues-debugging.mov" TargetMode="External"/><Relationship Id="rId1" Type="http://schemas.microsoft.com/office/2007/relationships/media" Target="file:////Users/maschmid/Vortrag/videos/13-async-init-queues-debugging.mov" TargetMode="Externa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3.png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11" Type="http://schemas.openxmlformats.org/officeDocument/2006/relationships/hyperlink" Target="https://github.com/brianc/node-postgres/blob/2013d77b28be5a0d563addb1852eb97e9693e452/packages/pg/lib/client.js#L549" TargetMode="External"/><Relationship Id="rId5" Type="http://schemas.openxmlformats.org/officeDocument/2006/relationships/oleObject" Target="../embeddings/oleObject28.bin"/><Relationship Id="rId10" Type="http://schemas.openxmlformats.org/officeDocument/2006/relationships/hyperlink" Target="https://github.com/Automattic/mongoose/blob/321995d769ff085aa0a4553b2befb012eb2c11c8/lib/drivers/node-mongodb-native/collection.js#L141" TargetMode="External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4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2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tags" Target="../tags/tag51.xml"/><Relationship Id="rId16" Type="http://schemas.openxmlformats.org/officeDocument/2006/relationships/image" Target="../media/image55.png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5.bin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61.sv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11" Type="http://schemas.openxmlformats.org/officeDocument/2006/relationships/image" Target="../media/image60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9.sv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3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2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3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3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3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4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3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5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 anchor="ctr"/>
          <a:lstStyle/>
          <a:p>
            <a:r>
              <a:rPr lang="de-DE" sz="1800" dirty="0"/>
              <a:t>Zum Zeitpunkt der </a:t>
            </a:r>
            <a:r>
              <a:rPr lang="de-DE" sz="1800" dirty="0" err="1"/>
              <a:t>Enstehung</a:t>
            </a:r>
            <a:r>
              <a:rPr lang="de-DE" sz="1800" dirty="0"/>
              <a:t> von </a:t>
            </a:r>
            <a:r>
              <a:rPr lang="de-DE" sz="1800" dirty="0" err="1"/>
              <a:t>Node.js</a:t>
            </a:r>
            <a:r>
              <a:rPr lang="de-DE" sz="1800" dirty="0"/>
              <a:t> (2009) war es in traditionellen Webservern üblich, dass für eine rechenintensive Operation eine blockierende API z.B. des OS genutzt wurde</a:t>
            </a:r>
          </a:p>
          <a:p>
            <a:r>
              <a:rPr lang="de-DE" sz="1800" dirty="0"/>
              <a:t>Hierdurch benötigten traditionelle Webserver mehrere Threads, um weiterhin erreichbar zu sein</a:t>
            </a:r>
          </a:p>
          <a:p>
            <a:r>
              <a:rPr lang="de-DE" sz="1800" dirty="0"/>
              <a:t>Nebenläufigkeit in Webservern heute nicht mehr unbedingt mit Threads gelöst, z.B. Go </a:t>
            </a:r>
            <a:r>
              <a:rPr lang="de-DE" sz="1800" dirty="0" err="1"/>
              <a:t>Routines</a:t>
            </a:r>
            <a:endParaRPr lang="de-DE" sz="1800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 err="1"/>
              <a:t>Node.js</a:t>
            </a:r>
            <a:r>
              <a:rPr lang="de-DE" dirty="0"/>
              <a:t> nutzt asynchrones IO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37337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100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101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4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6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6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0F2A1-C06B-DA97-2F19-7AD98431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Blocking </a:t>
            </a:r>
            <a:r>
              <a:rPr lang="de-DE" dirty="0" err="1"/>
              <a:t>vs</a:t>
            </a:r>
            <a:r>
              <a:rPr lang="de-DE" dirty="0"/>
              <a:t> non </a:t>
            </a:r>
            <a:r>
              <a:rPr lang="de-DE" dirty="0" err="1"/>
              <a:t>blocking</a:t>
            </a:r>
            <a:r>
              <a:rPr lang="de-DE" dirty="0"/>
              <a:t> IO – einfaches </a:t>
            </a:r>
            <a:r>
              <a:rPr lang="de-DE" dirty="0" err="1"/>
              <a:t>Bsp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4D644-7D84-DF3A-E838-A96578464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3A345-C4AA-773D-C5B4-A1AC934E9D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184113-0618-1991-1D36-99263DC80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AF7EC-CE25-796A-3C63-C5779B474B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6CF422-9EDD-8BB6-5810-904FF10BA85E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Blocking </a:t>
            </a:r>
            <a:r>
              <a:rPr lang="de-DE" sz="1400" dirty="0" err="1"/>
              <a:t>vs</a:t>
            </a:r>
            <a:r>
              <a:rPr lang="de-DE" sz="1400" dirty="0"/>
              <a:t> non 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https://blog.codecentric.de/en/2019/04/explain-non-blocking-i-o-like-im-five/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 Passt das zu den anderen Folien? Oder zu viel IO Krams?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>
                <a:sym typeface="Wingdings" pitchFamily="2" charset="2"/>
              </a:rPr>
              <a:t>Eig</a:t>
            </a:r>
            <a:r>
              <a:rPr lang="de-DE" sz="1400" dirty="0">
                <a:sym typeface="Wingdings" pitchFamily="2" charset="2"/>
              </a:rPr>
              <a:t> schon gut mit der Folie hiernach?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2072B3-7642-3F40-46AD-8B8B84000E66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 err="1"/>
              <a:t>todo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635839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09.05.22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9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2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4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6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9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6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8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125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Im Gegensatz zu synchronem I/O wird bei asynchronem I/O die Kontrolle umgehend an den Aufrufer zurückübergeben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Durch synchrones Event </a:t>
            </a:r>
            <a:r>
              <a:rPr lang="de-DE" dirty="0" err="1"/>
              <a:t>Demultiplexing</a:t>
            </a:r>
            <a:r>
              <a:rPr lang="de-DE" dirty="0"/>
              <a:t> (</a:t>
            </a:r>
            <a:r>
              <a:rPr lang="de-DE" dirty="0" err="1"/>
              <a:t>demultiplexing</a:t>
            </a:r>
            <a:r>
              <a:rPr lang="de-DE" dirty="0"/>
              <a:t> = Signal in Komponenten aufteilen) wird ermöglicht, dass Aufrufer nicht geblockt ist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85F3EB-908A-5137-7EFD-F3046DA24DAF}"/>
              </a:ext>
            </a:extLst>
          </p:cNvPr>
          <p:cNvSpPr/>
          <p:nvPr/>
        </p:nvSpPr>
        <p:spPr>
          <a:xfrm>
            <a:off x="630853" y="1409473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Ressourcen zu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Ressourcen synchron und gibt Events 						// zurück nach Beenden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4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r>
              <a:rPr lang="de-DE" dirty="0"/>
              <a:t> und daher gut geeignet für das Event </a:t>
            </a:r>
            <a:r>
              <a:rPr lang="de-DE" dirty="0" err="1"/>
              <a:t>Demultiplexing</a:t>
            </a:r>
            <a:r>
              <a:rPr lang="de-DE" dirty="0"/>
              <a:t> bzw. Abarbeiten der Tasks über Event Loop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2013225" y="3197108"/>
            <a:ext cx="8165549" cy="15862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1162D50E-683B-CCCA-6695-5B0626BD52B0}"/>
              </a:ext>
            </a:extLst>
          </p:cNvPr>
          <p:cNvGrpSpPr>
            <a:grpSpLocks/>
          </p:cNvGrpSpPr>
          <p:nvPr/>
        </p:nvGrpSpPr>
        <p:grpSpPr bwMode="gray">
          <a:xfrm>
            <a:off x="5589423" y="3893788"/>
            <a:ext cx="1440000" cy="1440000"/>
            <a:chOff x="615809" y="1610662"/>
            <a:chExt cx="2333258" cy="2334309"/>
          </a:xfrm>
          <a:solidFill>
            <a:srgbClr val="E4E4E4"/>
          </a:solidFill>
        </p:grpSpPr>
        <p:sp>
          <p:nvSpPr>
            <p:cNvPr id="62" name="Freeform: Shape 34">
              <a:extLst>
                <a:ext uri="{FF2B5EF4-FFF2-40B4-BE49-F238E27FC236}">
                  <a16:creationId xmlns:a16="http://schemas.microsoft.com/office/drawing/2014/main" id="{F0B0BE42-9CED-F226-4E4B-5C9ADCA6609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809" y="1610665"/>
              <a:ext cx="1337151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3" name="Freeform: Shape 35">
              <a:extLst>
                <a:ext uri="{FF2B5EF4-FFF2-40B4-BE49-F238E27FC236}">
                  <a16:creationId xmlns:a16="http://schemas.microsoft.com/office/drawing/2014/main" id="{7675A8C3-AAF4-DB40-E8EC-0DACA4C3C4D0}"/>
                </a:ext>
              </a:extLst>
            </p:cNvPr>
            <p:cNvSpPr>
              <a:spLocks/>
            </p:cNvSpPr>
            <p:nvPr/>
          </p:nvSpPr>
          <p:spPr bwMode="gray">
            <a:xfrm rot="10800000">
              <a:off x="1611915" y="1610662"/>
              <a:ext cx="1337152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947243"/>
            <a:ext cx="3376509" cy="40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41071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41071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40477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40477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76154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76154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47532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47532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403549"/>
            <a:ext cx="3376509" cy="40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55080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 animBg="1"/>
      <p:bldP spid="16" grpId="0"/>
      <p:bldP spid="19" grpId="0" animBg="1"/>
      <p:bldP spid="20" grpId="0" animBg="1"/>
      <p:bldP spid="27" grpId="0" animBg="1"/>
      <p:bldP spid="28" grpId="0" animBg="1"/>
      <p:bldP spid="46" grpId="0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79" grpId="0"/>
      <p:bldP spid="83" grpId="0"/>
      <p:bldP spid="88" grpId="0"/>
      <p:bldP spid="97" grpId="0"/>
      <p:bldP spid="54" grpId="0" animBg="1"/>
      <p:bldP spid="10" grpId="0" animBg="1"/>
      <p:bldP spid="21" grpId="0" animBg="1"/>
      <p:bldP spid="22" grpId="0" animBg="1"/>
      <p:bldP spid="23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9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9942301" cy="1762021"/>
          </a:xfrm>
        </p:spPr>
        <p:txBody>
          <a:bodyPr/>
          <a:lstStyle/>
          <a:p>
            <a:r>
              <a:rPr lang="de-DE" sz="5600" dirty="0" err="1"/>
              <a:t>Node.js</a:t>
            </a:r>
            <a:r>
              <a:rPr lang="de-DE" sz="5600" dirty="0"/>
              <a:t> nutzt asynchrones </a:t>
            </a:r>
            <a:r>
              <a:rPr lang="de-DE" sz="5600" dirty="0" err="1"/>
              <a:t>io</a:t>
            </a:r>
            <a:endParaRPr lang="de-DE" sz="5600" dirty="0"/>
          </a:p>
          <a:p>
            <a:r>
              <a:rPr lang="de-DE" sz="5600" dirty="0"/>
              <a:t>Um </a:t>
            </a:r>
            <a:r>
              <a:rPr lang="de-DE" sz="5600" dirty="0" err="1"/>
              <a:t>thread</a:t>
            </a:r>
            <a:r>
              <a:rPr lang="de-DE" sz="5600" dirty="0"/>
              <a:t> nicht zu blockieren</a:t>
            </a:r>
          </a:p>
        </p:txBody>
      </p:sp>
    </p:spTree>
    <p:extLst>
      <p:ext uri="{BB962C8B-B14F-4D97-AF65-F5344CB8AC3E}">
        <p14:creationId xmlns:p14="http://schemas.microsoft.com/office/powerpoint/2010/main" val="30508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ist im Code selbst kaum sichtbar, da diese Ebene wegabstrahiert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Wird ausgeführt, nachdem asynchrone Operation beendet wurde (</a:t>
            </a:r>
            <a:r>
              <a:rPr lang="de-DE" dirty="0" err="1"/>
              <a:t>continuation-passing</a:t>
            </a:r>
            <a:r>
              <a:rPr lang="de-DE" dirty="0"/>
              <a:t> style);</a:t>
            </a:r>
          </a:p>
          <a:p>
            <a:pPr lvl="0"/>
            <a:r>
              <a:rPr lang="de-DE" dirty="0"/>
              <a:t>Ideal in </a:t>
            </a:r>
            <a:r>
              <a:rPr lang="de-DE" dirty="0" err="1"/>
              <a:t>Node</a:t>
            </a:r>
            <a:r>
              <a:rPr lang="de-DE" dirty="0"/>
              <a:t>, da Funktionen first-class-</a:t>
            </a:r>
            <a:r>
              <a:rPr lang="de-DE" dirty="0" err="1"/>
              <a:t>objects</a:t>
            </a:r>
            <a:r>
              <a:rPr lang="de-DE" dirty="0"/>
              <a:t> sind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7004BA0C-6619-6F0C-C0C2-475FF340538C}"/>
              </a:ext>
            </a:extLst>
          </p:cNvPr>
          <p:cNvSpPr/>
          <p:nvPr/>
        </p:nvSpPr>
        <p:spPr>
          <a:xfrm>
            <a:off x="1651970" y="2365265"/>
            <a:ext cx="2035447" cy="69599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Promises</a:t>
            </a:r>
            <a:endParaRPr lang="de-DE" sz="1400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1C1484E-9A2D-7CFE-8113-987CE2561375}"/>
              </a:ext>
            </a:extLst>
          </p:cNvPr>
          <p:cNvSpPr/>
          <p:nvPr/>
        </p:nvSpPr>
        <p:spPr>
          <a:xfrm>
            <a:off x="3882267" y="2365265"/>
            <a:ext cx="2035447" cy="69599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endParaRPr lang="de-DE" sz="1400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76928E91-2476-08EE-7270-8B1BF297AEED}"/>
              </a:ext>
            </a:extLst>
          </p:cNvPr>
          <p:cNvSpPr/>
          <p:nvPr/>
        </p:nvSpPr>
        <p:spPr>
          <a:xfrm>
            <a:off x="6112564" y="2365265"/>
            <a:ext cx="2035447" cy="69599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Events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E2E8D5A-0905-6CDA-AB9B-E4D4B4DC6543}"/>
              </a:ext>
            </a:extLst>
          </p:cNvPr>
          <p:cNvSpPr/>
          <p:nvPr/>
        </p:nvSpPr>
        <p:spPr>
          <a:xfrm>
            <a:off x="8342861" y="2365265"/>
            <a:ext cx="2035447" cy="69599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Streams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95B7707-7DD6-D151-1C0D-7FFBB810DCAC}"/>
              </a:ext>
            </a:extLst>
          </p:cNvPr>
          <p:cNvSpPr/>
          <p:nvPr/>
        </p:nvSpPr>
        <p:spPr>
          <a:xfrm>
            <a:off x="1651969" y="3228734"/>
            <a:ext cx="8726339" cy="69599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 Handler (</a:t>
            </a:r>
            <a:r>
              <a:rPr lang="de-DE" sz="1400" dirty="0" err="1"/>
              <a:t>Callbacks</a:t>
            </a:r>
            <a:r>
              <a:rPr lang="de-DE" sz="1400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740DB17-B3FE-1961-5772-BF3C6BF15882}"/>
              </a:ext>
            </a:extLst>
          </p:cNvPr>
          <p:cNvSpPr txBox="1"/>
          <p:nvPr/>
        </p:nvSpPr>
        <p:spPr>
          <a:xfrm>
            <a:off x="9979034" y="4073101"/>
            <a:ext cx="148112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Aufruf über </a:t>
            </a:r>
          </a:p>
          <a:p>
            <a:pPr algn="ctr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Event Loop</a:t>
            </a:r>
            <a:endParaRPr lang="de-DE" sz="14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F79FA1-A7B8-3A3D-7EA5-74820F077AF0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 err="1"/>
              <a:t>todo</a:t>
            </a:r>
            <a:endParaRPr lang="de-DE" sz="14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79A36D0-45B5-6986-E377-943306FF0034}"/>
              </a:ext>
            </a:extLst>
          </p:cNvPr>
          <p:cNvGrpSpPr>
            <a:grpSpLocks/>
          </p:cNvGrpSpPr>
          <p:nvPr/>
        </p:nvGrpSpPr>
        <p:grpSpPr bwMode="gray">
          <a:xfrm>
            <a:off x="10181885" y="3130953"/>
            <a:ext cx="900000" cy="900000"/>
            <a:chOff x="615809" y="1610662"/>
            <a:chExt cx="2333258" cy="2334309"/>
          </a:xfrm>
          <a:solidFill>
            <a:srgbClr val="E4E4E4"/>
          </a:solidFill>
        </p:grpSpPr>
        <p:sp>
          <p:nvSpPr>
            <p:cNvPr id="22" name="Freeform: Shape 34">
              <a:extLst>
                <a:ext uri="{FF2B5EF4-FFF2-40B4-BE49-F238E27FC236}">
                  <a16:creationId xmlns:a16="http://schemas.microsoft.com/office/drawing/2014/main" id="{E3421E46-5166-865A-5BB3-26F468AEDAE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809" y="1610665"/>
              <a:ext cx="1337151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Freeform: Shape 35">
              <a:extLst>
                <a:ext uri="{FF2B5EF4-FFF2-40B4-BE49-F238E27FC236}">
                  <a16:creationId xmlns:a16="http://schemas.microsoft.com/office/drawing/2014/main" id="{3CFF2857-924A-B292-49C0-0567DFA00558}"/>
                </a:ext>
              </a:extLst>
            </p:cNvPr>
            <p:cNvSpPr>
              <a:spLocks/>
            </p:cNvSpPr>
            <p:nvPr/>
          </p:nvSpPr>
          <p:spPr bwMode="gray">
            <a:xfrm rot="10800000">
              <a:off x="1611915" y="1610662"/>
              <a:ext cx="1337152" cy="2334306"/>
            </a:xfrm>
            <a:custGeom>
              <a:avLst/>
              <a:gdLst>
                <a:gd name="connsiteX0" fmla="*/ 1147197 w 1338888"/>
                <a:gd name="connsiteY0" fmla="*/ 0 h 2340917"/>
                <a:gd name="connsiteX1" fmla="*/ 1338888 w 1338888"/>
                <a:gd name="connsiteY1" fmla="*/ 325041 h 2340917"/>
                <a:gd name="connsiteX2" fmla="*/ 1147197 w 1338888"/>
                <a:gd name="connsiteY2" fmla="*/ 652165 h 2340917"/>
                <a:gd name="connsiteX3" fmla="*/ 1064895 w 1338888"/>
                <a:gd name="connsiteY3" fmla="*/ 662583 h 2340917"/>
                <a:gd name="connsiteX4" fmla="*/ 984677 w 1338888"/>
                <a:gd name="connsiteY4" fmla="*/ 686545 h 2340917"/>
                <a:gd name="connsiteX5" fmla="*/ 911751 w 1338888"/>
                <a:gd name="connsiteY5" fmla="*/ 719882 h 2340917"/>
                <a:gd name="connsiteX6" fmla="*/ 844035 w 1338888"/>
                <a:gd name="connsiteY6" fmla="*/ 766763 h 2340917"/>
                <a:gd name="connsiteX7" fmla="*/ 785694 w 1338888"/>
                <a:gd name="connsiteY7" fmla="*/ 821978 h 2340917"/>
                <a:gd name="connsiteX8" fmla="*/ 735688 w 1338888"/>
                <a:gd name="connsiteY8" fmla="*/ 885528 h 2340917"/>
                <a:gd name="connsiteX9" fmla="*/ 696099 w 1338888"/>
                <a:gd name="connsiteY9" fmla="*/ 955328 h 2340917"/>
                <a:gd name="connsiteX10" fmla="*/ 670054 w 1338888"/>
                <a:gd name="connsiteY10" fmla="*/ 1033463 h 2340917"/>
                <a:gd name="connsiteX11" fmla="*/ 653453 w 1338888"/>
                <a:gd name="connsiteY11" fmla="*/ 1110612 h 2340917"/>
                <a:gd name="connsiteX12" fmla="*/ 650081 w 1338888"/>
                <a:gd name="connsiteY12" fmla="*/ 1167087 h 2340917"/>
                <a:gd name="connsiteX13" fmla="*/ 651533 w 1338888"/>
                <a:gd name="connsiteY13" fmla="*/ 1192486 h 2340917"/>
                <a:gd name="connsiteX14" fmla="*/ 652166 w 1338888"/>
                <a:gd name="connsiteY14" fmla="*/ 1192857 h 2340917"/>
                <a:gd name="connsiteX15" fmla="*/ 664667 w 1338888"/>
                <a:gd name="connsiteY15" fmla="*/ 1278284 h 2340917"/>
                <a:gd name="connsiteX16" fmla="*/ 686545 w 1338888"/>
                <a:gd name="connsiteY16" fmla="*/ 1355377 h 2340917"/>
                <a:gd name="connsiteX17" fmla="*/ 720928 w 1338888"/>
                <a:gd name="connsiteY17" fmla="*/ 1427090 h 2340917"/>
                <a:gd name="connsiteX18" fmla="*/ 723759 w 1338888"/>
                <a:gd name="connsiteY18" fmla="*/ 1432486 h 2340917"/>
                <a:gd name="connsiteX19" fmla="*/ 749587 w 1338888"/>
                <a:gd name="connsiteY19" fmla="*/ 1468881 h 2340917"/>
                <a:gd name="connsiteX20" fmla="*/ 770930 w 1338888"/>
                <a:gd name="connsiteY20" fmla="*/ 1497337 h 2340917"/>
                <a:gd name="connsiteX21" fmla="*/ 819894 w 1338888"/>
                <a:gd name="connsiteY21" fmla="*/ 1548385 h 2340917"/>
                <a:gd name="connsiteX22" fmla="*/ 817495 w 1338888"/>
                <a:gd name="connsiteY22" fmla="*/ 1549437 h 2340917"/>
                <a:gd name="connsiteX23" fmla="*/ 821979 w 1338888"/>
                <a:gd name="connsiteY23" fmla="*/ 1554360 h 2340917"/>
                <a:gd name="connsiteX24" fmla="*/ 887612 w 1338888"/>
                <a:gd name="connsiteY24" fmla="*/ 1605409 h 2340917"/>
                <a:gd name="connsiteX25" fmla="*/ 957412 w 1338888"/>
                <a:gd name="connsiteY25" fmla="*/ 1643955 h 2340917"/>
                <a:gd name="connsiteX26" fmla="*/ 1035547 w 1338888"/>
                <a:gd name="connsiteY26" fmla="*/ 1671042 h 2340917"/>
                <a:gd name="connsiteX27" fmla="*/ 1117849 w 1338888"/>
                <a:gd name="connsiteY27" fmla="*/ 1687710 h 2340917"/>
                <a:gd name="connsiteX28" fmla="*/ 924075 w 1338888"/>
                <a:gd name="connsiteY28" fmla="*/ 2017960 h 2340917"/>
                <a:gd name="connsiteX29" fmla="*/ 1115765 w 1338888"/>
                <a:gd name="connsiteY29" fmla="*/ 2340917 h 2340917"/>
                <a:gd name="connsiteX30" fmla="*/ 984499 w 1338888"/>
                <a:gd name="connsiteY30" fmla="*/ 2328416 h 2340917"/>
                <a:gd name="connsiteX31" fmla="*/ 860525 w 1338888"/>
                <a:gd name="connsiteY31" fmla="*/ 2301329 h 2340917"/>
                <a:gd name="connsiteX32" fmla="*/ 741760 w 1338888"/>
                <a:gd name="connsiteY32" fmla="*/ 2260699 h 2340917"/>
                <a:gd name="connsiteX33" fmla="*/ 628205 w 1338888"/>
                <a:gd name="connsiteY33" fmla="*/ 2209651 h 2340917"/>
                <a:gd name="connsiteX34" fmla="*/ 520899 w 1338888"/>
                <a:gd name="connsiteY34" fmla="*/ 2144018 h 2340917"/>
                <a:gd name="connsiteX35" fmla="*/ 421929 w 1338888"/>
                <a:gd name="connsiteY35" fmla="*/ 2071092 h 2340917"/>
                <a:gd name="connsiteX36" fmla="*/ 332334 w 1338888"/>
                <a:gd name="connsiteY36" fmla="*/ 1986706 h 2340917"/>
                <a:gd name="connsiteX37" fmla="*/ 252116 w 1338888"/>
                <a:gd name="connsiteY37" fmla="*/ 1893986 h 2340917"/>
                <a:gd name="connsiteX38" fmla="*/ 179190 w 1338888"/>
                <a:gd name="connsiteY38" fmla="*/ 1791890 h 2340917"/>
                <a:gd name="connsiteX39" fmla="*/ 118766 w 1338888"/>
                <a:gd name="connsiteY39" fmla="*/ 1685627 h 2340917"/>
                <a:gd name="connsiteX40" fmla="*/ 70843 w 1338888"/>
                <a:gd name="connsiteY40" fmla="*/ 1568946 h 2340917"/>
                <a:gd name="connsiteX41" fmla="*/ 34380 w 1338888"/>
                <a:gd name="connsiteY41" fmla="*/ 1448097 h 2340917"/>
                <a:gd name="connsiteX42" fmla="*/ 25444 w 1338888"/>
                <a:gd name="connsiteY42" fmla="*/ 1403045 h 2340917"/>
                <a:gd name="connsiteX43" fmla="*/ 23961 w 1338888"/>
                <a:gd name="connsiteY43" fmla="*/ 1397325 h 2340917"/>
                <a:gd name="connsiteX44" fmla="*/ 22969 w 1338888"/>
                <a:gd name="connsiteY44" fmla="*/ 1390567 h 2340917"/>
                <a:gd name="connsiteX45" fmla="*/ 9377 w 1338888"/>
                <a:gd name="connsiteY45" fmla="*/ 1322040 h 2340917"/>
                <a:gd name="connsiteX46" fmla="*/ 1 w 1338888"/>
                <a:gd name="connsiteY46" fmla="*/ 1192857 h 2340917"/>
                <a:gd name="connsiteX47" fmla="*/ 1553 w 1338888"/>
                <a:gd name="connsiteY47" fmla="*/ 1191941 h 2340917"/>
                <a:gd name="connsiteX48" fmla="*/ 0 w 1338888"/>
                <a:gd name="connsiteY48" fmla="*/ 1167087 h 2340917"/>
                <a:gd name="connsiteX49" fmla="*/ 3559 w 1338888"/>
                <a:gd name="connsiteY49" fmla="*/ 1111676 h 2340917"/>
                <a:gd name="connsiteX50" fmla="*/ 179 w 1338888"/>
                <a:gd name="connsiteY50" fmla="*/ 1113682 h 2340917"/>
                <a:gd name="connsiteX51" fmla="*/ 12681 w 1338888"/>
                <a:gd name="connsiteY51" fmla="*/ 984499 h 2340917"/>
                <a:gd name="connsiteX52" fmla="*/ 41851 w 1338888"/>
                <a:gd name="connsiteY52" fmla="*/ 858441 h 2340917"/>
                <a:gd name="connsiteX53" fmla="*/ 48494 w 1338888"/>
                <a:gd name="connsiteY53" fmla="*/ 837975 h 2340917"/>
                <a:gd name="connsiteX54" fmla="*/ 51048 w 1338888"/>
                <a:gd name="connsiteY54" fmla="*/ 827462 h 2340917"/>
                <a:gd name="connsiteX55" fmla="*/ 51971 w 1338888"/>
                <a:gd name="connsiteY55" fmla="*/ 827259 h 2340917"/>
                <a:gd name="connsiteX56" fmla="*/ 80397 w 1338888"/>
                <a:gd name="connsiteY56" fmla="*/ 739676 h 2340917"/>
                <a:gd name="connsiteX57" fmla="*/ 133529 w 1338888"/>
                <a:gd name="connsiteY57" fmla="*/ 626120 h 2340917"/>
                <a:gd name="connsiteX58" fmla="*/ 197079 w 1338888"/>
                <a:gd name="connsiteY58" fmla="*/ 518815 h 2340917"/>
                <a:gd name="connsiteX59" fmla="*/ 270004 w 1338888"/>
                <a:gd name="connsiteY59" fmla="*/ 421928 h 2340917"/>
                <a:gd name="connsiteX60" fmla="*/ 354390 w 1338888"/>
                <a:gd name="connsiteY60" fmla="*/ 330250 h 2340917"/>
                <a:gd name="connsiteX61" fmla="*/ 447110 w 1338888"/>
                <a:gd name="connsiteY61" fmla="*/ 250032 h 2340917"/>
                <a:gd name="connsiteX62" fmla="*/ 548164 w 1338888"/>
                <a:gd name="connsiteY62" fmla="*/ 179189 h 2340917"/>
                <a:gd name="connsiteX63" fmla="*/ 655469 w 1338888"/>
                <a:gd name="connsiteY63" fmla="*/ 118765 h 2340917"/>
                <a:gd name="connsiteX64" fmla="*/ 772151 w 1338888"/>
                <a:gd name="connsiteY64" fmla="*/ 67717 h 2340917"/>
                <a:gd name="connsiteX65" fmla="*/ 892999 w 1338888"/>
                <a:gd name="connsiteY65" fmla="*/ 31254 h 2340917"/>
                <a:gd name="connsiteX66" fmla="*/ 1019056 w 1338888"/>
                <a:gd name="connsiteY66" fmla="*/ 9376 h 234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338888" h="2340917">
                  <a:moveTo>
                    <a:pt x="1147197" y="0"/>
                  </a:moveTo>
                  <a:lnTo>
                    <a:pt x="1338888" y="325041"/>
                  </a:lnTo>
                  <a:lnTo>
                    <a:pt x="1147197" y="652165"/>
                  </a:lnTo>
                  <a:lnTo>
                    <a:pt x="1064895" y="662583"/>
                  </a:lnTo>
                  <a:lnTo>
                    <a:pt x="984677" y="686545"/>
                  </a:lnTo>
                  <a:lnTo>
                    <a:pt x="911751" y="719882"/>
                  </a:lnTo>
                  <a:lnTo>
                    <a:pt x="844035" y="766763"/>
                  </a:lnTo>
                  <a:lnTo>
                    <a:pt x="785694" y="821978"/>
                  </a:lnTo>
                  <a:lnTo>
                    <a:pt x="735688" y="885528"/>
                  </a:lnTo>
                  <a:lnTo>
                    <a:pt x="696099" y="955328"/>
                  </a:lnTo>
                  <a:lnTo>
                    <a:pt x="670054" y="1033463"/>
                  </a:lnTo>
                  <a:lnTo>
                    <a:pt x="653453" y="1110612"/>
                  </a:lnTo>
                  <a:lnTo>
                    <a:pt x="650081" y="1167087"/>
                  </a:lnTo>
                  <a:lnTo>
                    <a:pt x="651533" y="1192486"/>
                  </a:lnTo>
                  <a:lnTo>
                    <a:pt x="652166" y="1192857"/>
                  </a:lnTo>
                  <a:lnTo>
                    <a:pt x="664667" y="1278284"/>
                  </a:lnTo>
                  <a:lnTo>
                    <a:pt x="686545" y="1355377"/>
                  </a:lnTo>
                  <a:lnTo>
                    <a:pt x="720928" y="1427090"/>
                  </a:lnTo>
                  <a:lnTo>
                    <a:pt x="723759" y="1432486"/>
                  </a:lnTo>
                  <a:lnTo>
                    <a:pt x="749587" y="1468881"/>
                  </a:lnTo>
                  <a:lnTo>
                    <a:pt x="770930" y="1497337"/>
                  </a:lnTo>
                  <a:lnTo>
                    <a:pt x="819894" y="1548385"/>
                  </a:lnTo>
                  <a:lnTo>
                    <a:pt x="817495" y="1549437"/>
                  </a:lnTo>
                  <a:lnTo>
                    <a:pt x="821979" y="1554360"/>
                  </a:lnTo>
                  <a:lnTo>
                    <a:pt x="887612" y="1605409"/>
                  </a:lnTo>
                  <a:lnTo>
                    <a:pt x="957412" y="1643955"/>
                  </a:lnTo>
                  <a:lnTo>
                    <a:pt x="1035547" y="1671042"/>
                  </a:lnTo>
                  <a:lnTo>
                    <a:pt x="1117849" y="1687710"/>
                  </a:lnTo>
                  <a:lnTo>
                    <a:pt x="924075" y="2017960"/>
                  </a:lnTo>
                  <a:lnTo>
                    <a:pt x="1115765" y="2340917"/>
                  </a:lnTo>
                  <a:lnTo>
                    <a:pt x="984499" y="2328416"/>
                  </a:lnTo>
                  <a:lnTo>
                    <a:pt x="860525" y="2301329"/>
                  </a:lnTo>
                  <a:lnTo>
                    <a:pt x="741760" y="2260699"/>
                  </a:lnTo>
                  <a:lnTo>
                    <a:pt x="628205" y="2209651"/>
                  </a:lnTo>
                  <a:lnTo>
                    <a:pt x="520899" y="2144018"/>
                  </a:lnTo>
                  <a:lnTo>
                    <a:pt x="421929" y="2071092"/>
                  </a:lnTo>
                  <a:lnTo>
                    <a:pt x="332334" y="1986706"/>
                  </a:lnTo>
                  <a:lnTo>
                    <a:pt x="252116" y="1893986"/>
                  </a:lnTo>
                  <a:lnTo>
                    <a:pt x="179190" y="1791890"/>
                  </a:lnTo>
                  <a:lnTo>
                    <a:pt x="118766" y="1685627"/>
                  </a:lnTo>
                  <a:lnTo>
                    <a:pt x="70843" y="1568946"/>
                  </a:lnTo>
                  <a:lnTo>
                    <a:pt x="34380" y="1448097"/>
                  </a:lnTo>
                  <a:lnTo>
                    <a:pt x="25444" y="1403045"/>
                  </a:lnTo>
                  <a:lnTo>
                    <a:pt x="23961" y="1397325"/>
                  </a:lnTo>
                  <a:lnTo>
                    <a:pt x="22969" y="1390567"/>
                  </a:lnTo>
                  <a:lnTo>
                    <a:pt x="9377" y="1322040"/>
                  </a:lnTo>
                  <a:lnTo>
                    <a:pt x="1" y="1192857"/>
                  </a:lnTo>
                  <a:lnTo>
                    <a:pt x="1553" y="1191941"/>
                  </a:lnTo>
                  <a:lnTo>
                    <a:pt x="0" y="1167087"/>
                  </a:lnTo>
                  <a:lnTo>
                    <a:pt x="3559" y="1111676"/>
                  </a:lnTo>
                  <a:lnTo>
                    <a:pt x="179" y="1113682"/>
                  </a:lnTo>
                  <a:lnTo>
                    <a:pt x="12681" y="984499"/>
                  </a:lnTo>
                  <a:lnTo>
                    <a:pt x="41851" y="858441"/>
                  </a:lnTo>
                  <a:lnTo>
                    <a:pt x="48494" y="837975"/>
                  </a:lnTo>
                  <a:lnTo>
                    <a:pt x="51048" y="827462"/>
                  </a:lnTo>
                  <a:lnTo>
                    <a:pt x="51971" y="827259"/>
                  </a:lnTo>
                  <a:lnTo>
                    <a:pt x="80397" y="739676"/>
                  </a:lnTo>
                  <a:lnTo>
                    <a:pt x="133529" y="626120"/>
                  </a:lnTo>
                  <a:lnTo>
                    <a:pt x="197079" y="518815"/>
                  </a:lnTo>
                  <a:lnTo>
                    <a:pt x="270004" y="421928"/>
                  </a:lnTo>
                  <a:lnTo>
                    <a:pt x="354390" y="330250"/>
                  </a:lnTo>
                  <a:lnTo>
                    <a:pt x="447110" y="250032"/>
                  </a:lnTo>
                  <a:lnTo>
                    <a:pt x="548164" y="179189"/>
                  </a:lnTo>
                  <a:lnTo>
                    <a:pt x="655469" y="118765"/>
                  </a:lnTo>
                  <a:lnTo>
                    <a:pt x="772151" y="67717"/>
                  </a:lnTo>
                  <a:lnTo>
                    <a:pt x="892999" y="31254"/>
                  </a:lnTo>
                  <a:lnTo>
                    <a:pt x="1019056" y="937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08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99DADC-2571-5A63-5425-B5E194B14B63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Bei den aufgaben </a:t>
            </a:r>
            <a:r>
              <a:rPr lang="de-DE" sz="1200" dirty="0" err="1">
                <a:sym typeface="Wingdings" pitchFamily="2" charset="2"/>
              </a:rPr>
              <a:t>iwie</a:t>
            </a:r>
            <a:r>
              <a:rPr lang="de-DE" sz="1200" dirty="0">
                <a:sym typeface="Wingdings" pitchFamily="2" charset="2"/>
              </a:rPr>
              <a:t> den code von den </a:t>
            </a:r>
            <a:r>
              <a:rPr lang="de-DE" sz="1200" dirty="0" err="1">
                <a:sym typeface="Wingdings" pitchFamily="2" charset="2"/>
              </a:rPr>
              <a:t>beispielen</a:t>
            </a:r>
            <a:r>
              <a:rPr lang="de-DE" sz="1200" dirty="0">
                <a:sym typeface="Wingdings" pitchFamily="2" charset="2"/>
              </a:rPr>
              <a:t> vorher zur </a:t>
            </a:r>
            <a:r>
              <a:rPr lang="de-DE" sz="1200" dirty="0" err="1">
                <a:sym typeface="Wingdings" pitchFamily="2" charset="2"/>
              </a:rPr>
              <a:t>verfügung</a:t>
            </a:r>
            <a:r>
              <a:rPr lang="de-DE" sz="1200" dirty="0">
                <a:sym typeface="Wingdings" pitchFamily="2" charset="2"/>
              </a:rPr>
              <a:t> stellen, damit man sich dran orientieren kann</a:t>
            </a:r>
          </a:p>
          <a:p>
            <a:r>
              <a:rPr lang="de-DE" sz="1200" dirty="0">
                <a:sym typeface="Wingdings" pitchFamily="2" charset="2"/>
              </a:rPr>
              <a:t>Kapitel überall einblenden</a:t>
            </a:r>
          </a:p>
          <a:p>
            <a:pPr lvl="1"/>
            <a:r>
              <a:rPr lang="de-DE" sz="1200" dirty="0">
                <a:sym typeface="Wingdings" pitchFamily="2" charset="2"/>
              </a:rPr>
              <a:t>Aufteilung bleibt so?</a:t>
            </a:r>
          </a:p>
          <a:p>
            <a:endParaRPr lang="de-DE" sz="1200" dirty="0">
              <a:sym typeface="Wingdings" pitchFamily="2" charset="2"/>
            </a:endParaRPr>
          </a:p>
          <a:p>
            <a:endParaRPr lang="de-DE" sz="1200" dirty="0">
              <a:sym typeface="Wingdings" pitchFamily="2" charset="2"/>
            </a:endParaRPr>
          </a:p>
          <a:p>
            <a:r>
              <a:rPr lang="de-DE" sz="1200" dirty="0">
                <a:sym typeface="Wingdings" pitchFamily="2" charset="2"/>
              </a:rPr>
              <a:t>Prüfen ob alles korrekt:</a:t>
            </a:r>
          </a:p>
          <a:p>
            <a:pPr lvl="1"/>
            <a:r>
              <a:rPr lang="de-DE" sz="1200" dirty="0">
                <a:sym typeface="Wingdings" pitchFamily="2" charset="2"/>
              </a:rPr>
              <a:t>Videos einbetten</a:t>
            </a:r>
          </a:p>
          <a:p>
            <a:pPr lvl="1"/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 – eher nicht wenn </a:t>
            </a:r>
            <a:r>
              <a:rPr lang="de-DE" sz="1200" dirty="0" err="1">
                <a:sym typeface="Wingdings" pitchFamily="2" charset="2"/>
              </a:rPr>
              <a:t>grafiken</a:t>
            </a:r>
            <a:r>
              <a:rPr lang="de-DE" sz="1200" dirty="0">
                <a:sym typeface="Wingdings" pitchFamily="2" charset="2"/>
              </a:rPr>
              <a:t> und so am </a:t>
            </a:r>
            <a:r>
              <a:rPr lang="de-DE" sz="1200" dirty="0" err="1">
                <a:sym typeface="Wingdings" pitchFamily="2" charset="2"/>
              </a:rPr>
              <a:t>start</a:t>
            </a:r>
            <a:r>
              <a:rPr lang="de-DE" sz="1200" dirty="0">
                <a:sym typeface="Wingdings" pitchFamily="2" charset="2"/>
              </a:rPr>
              <a:t>?! Passt jetzt?</a:t>
            </a:r>
          </a:p>
          <a:p>
            <a:pPr lvl="1"/>
            <a:r>
              <a:rPr lang="de-DE" sz="1200" dirty="0">
                <a:sym typeface="Wingdings" pitchFamily="2" charset="2"/>
              </a:rPr>
              <a:t>Ab 07-flowing durchgehen und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 so schreiben, dass alles drinsteht für live </a:t>
            </a:r>
            <a:r>
              <a:rPr lang="de-DE" sz="1200" dirty="0" err="1">
                <a:sym typeface="Wingdings" pitchFamily="2" charset="2"/>
              </a:rPr>
              <a:t>coding</a:t>
            </a:r>
            <a:endParaRPr lang="de-DE" sz="1200" dirty="0">
              <a:sym typeface="Wingdings" pitchFamily="2" charset="2"/>
            </a:endParaRPr>
          </a:p>
          <a:p>
            <a:pPr lvl="2"/>
            <a:r>
              <a:rPr lang="de-DE" sz="1200" dirty="0">
                <a:sym typeface="Wingdings" pitchFamily="2" charset="2"/>
              </a:rPr>
              <a:t>Alle Beispiele brauchen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! Zum </a:t>
            </a:r>
            <a:r>
              <a:rPr lang="de-DE" sz="1200" dirty="0" err="1">
                <a:sym typeface="Wingdings" pitchFamily="2" charset="2"/>
              </a:rPr>
              <a:t>nachcoden</a:t>
            </a:r>
            <a:endParaRPr lang="de-DE" sz="1200" dirty="0">
              <a:sym typeface="Wingdings" pitchFamily="2" charset="2"/>
            </a:endParaRPr>
          </a:p>
          <a:p>
            <a:pPr lvl="1"/>
            <a:r>
              <a:rPr lang="de-DE" sz="1200" dirty="0">
                <a:sym typeface="Wingdings" pitchFamily="2" charset="2"/>
              </a:rPr>
              <a:t>Was in den </a:t>
            </a:r>
            <a:r>
              <a:rPr lang="de-DE" sz="1200" dirty="0" err="1">
                <a:sym typeface="Wingdings" pitchFamily="2" charset="2"/>
              </a:rPr>
              <a:t>anhang</a:t>
            </a:r>
            <a:r>
              <a:rPr lang="de-DE" sz="1200" dirty="0">
                <a:sym typeface="Wingdings" pitchFamily="2" charset="2"/>
              </a:rPr>
              <a:t>? Diese Beispiele mit paar </a:t>
            </a:r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erläutern</a:t>
            </a:r>
          </a:p>
          <a:p>
            <a:pPr lvl="1"/>
            <a:r>
              <a:rPr lang="de-DE" sz="1200" dirty="0">
                <a:sym typeface="Wingdings" pitchFamily="2" charset="2"/>
              </a:rPr>
              <a:t>Aufgaben </a:t>
            </a:r>
            <a:r>
              <a:rPr lang="de-DE" sz="1200" dirty="0" err="1">
                <a:sym typeface="Wingdings" pitchFamily="2" charset="2"/>
              </a:rPr>
              <a:t>einleitung</a:t>
            </a:r>
            <a:r>
              <a:rPr lang="de-DE" sz="1200" dirty="0">
                <a:sym typeface="Wingdings" pitchFamily="2" charset="2"/>
              </a:rPr>
              <a:t> was </a:t>
            </a:r>
            <a:r>
              <a:rPr lang="de-DE" sz="1200" dirty="0" err="1">
                <a:sym typeface="Wingdings" pitchFamily="2" charset="2"/>
              </a:rPr>
              <a:t>gecoded</a:t>
            </a:r>
            <a:r>
              <a:rPr lang="de-DE" sz="1200" dirty="0">
                <a:sym typeface="Wingdings" pitchFamily="2" charset="2"/>
              </a:rPr>
              <a:t>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Beispiel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01-callbacks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API Aufruf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Daten</a:t>
            </a:r>
          </a:p>
        </p:txBody>
      </p:sp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465D1-BD3C-78CB-1C24-6C5FA68F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A644A0-2B6C-F51F-72A1-2CE192FD2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3CDDFD-E2E8-F945-49EA-601695BFB45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114069-6FD0-9ED8-8B82-BBFCA57762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46E288-1826-0F7F-8458-57796DA576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11" name="01-callbacks.mov" descr="01-callbacks.mov">
            <a:hlinkClick r:id="" action="ppaction://media"/>
            <a:extLst>
              <a:ext uri="{FF2B5EF4-FFF2-40B4-BE49-F238E27FC236}">
                <a16:creationId xmlns:a16="http://schemas.microsoft.com/office/drawing/2014/main" id="{A7CB55BE-5052-250A-F31D-199AA89D7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300" y="0"/>
            <a:ext cx="1170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für </a:t>
            </a:r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Programmieren mit </a:t>
            </a:r>
            <a:r>
              <a:rPr lang="de-DE" dirty="0" err="1"/>
              <a:t>Callbacks</a:t>
            </a:r>
            <a:r>
              <a:rPr lang="de-DE" dirty="0"/>
              <a:t> kann schnell zu Callback Hell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694147"/>
            <a:ext cx="10852459" cy="41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91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8CB20-E575-F575-729F-D8B19DB8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5480B-BA4D-7E49-BB0D-5A18846FB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C35D2-0781-D48E-46D4-18583E8B7B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88891F-D878-E728-0F43-275D6059DF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1EEB3C-F88B-B9DA-C163-B89CDD2B95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05A9564-1AF4-AC46-D154-7BF328C9A839}"/>
              </a:ext>
            </a:extLst>
          </p:cNvPr>
          <p:cNvSpPr/>
          <p:nvPr/>
        </p:nvSpPr>
        <p:spPr>
          <a:xfrm>
            <a:off x="824948" y="1520687"/>
            <a:ext cx="8306352" cy="39060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/>
              <a:t>Hier </a:t>
            </a:r>
            <a:r>
              <a:rPr lang="de-DE" sz="1400" dirty="0" err="1"/>
              <a:t>kapiteltrenner</a:t>
            </a:r>
            <a:r>
              <a:rPr lang="de-DE" sz="1400" dirty="0"/>
              <a:t> oder so?</a:t>
            </a:r>
          </a:p>
        </p:txBody>
      </p:sp>
    </p:spTree>
    <p:extLst>
      <p:ext uri="{BB962C8B-B14F-4D97-AF65-F5344CB8AC3E}">
        <p14:creationId xmlns:p14="http://schemas.microsoft.com/office/powerpoint/2010/main" val="1610414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</a:t>
            </a:r>
            <a:r>
              <a:rPr lang="de-DE" dirty="0"/>
              <a:t> Objekt repräsentiert die letztendliche Vollendung oder Fehlschlag einer asynchronen Operation und dem resultierenden Wert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14" y="1805317"/>
            <a:ext cx="9218719" cy="34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Beispiel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02-promises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von Beispiel 01 hin zur teilweisen Nutzung von </a:t>
            </a:r>
            <a:r>
              <a:rPr lang="de-DE" sz="1400" dirty="0" err="1"/>
              <a:t>Promises</a:t>
            </a:r>
            <a:endParaRPr lang="de-DE" sz="1400" dirty="0"/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zur vollständigen Nutzung von </a:t>
            </a:r>
            <a:r>
              <a:rPr lang="de-DE" sz="1400" dirty="0" err="1"/>
              <a:t>Promises</a:t>
            </a:r>
            <a:endParaRPr lang="de-DE" sz="1400" dirty="0"/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Errorhandling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8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Vorstellungsrunde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Wer bin ich?</a:t>
            </a:r>
          </a:p>
          <a:p>
            <a:r>
              <a:rPr lang="de-DE" dirty="0"/>
              <a:t>(z.B. Name, Alter, wo komme ich her, …)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Fachlicher Schwerpunkt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Bisherige Erfahrungen mit </a:t>
            </a:r>
            <a:r>
              <a:rPr lang="de-DE" dirty="0" err="1"/>
              <a:t>Javascript</a:t>
            </a:r>
            <a:r>
              <a:rPr lang="de-DE" dirty="0"/>
              <a:t> bzw.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AC0E6A5-0816-51B7-94E5-420AA29AD294}"/>
              </a:ext>
            </a:extLst>
          </p:cNvPr>
          <p:cNvSpPr/>
          <p:nvPr/>
        </p:nvSpPr>
        <p:spPr>
          <a:xfrm>
            <a:off x="6568893" y="143065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 err="1"/>
              <a:t>todo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45931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8A02-0AF0-352D-CAA4-C175012F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C33F68-206B-28E2-849C-149FE58FD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C01B9A-B08B-E687-5A92-90F7A422174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4F4CF-C42A-A4E2-E7AF-3308350A28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5FA900-8EFE-4E75-3563-26FD79A2CB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02-promises-01.mov" descr="02-promises-01.mov">
            <a:hlinkClick r:id="" action="ppaction://media"/>
            <a:extLst>
              <a:ext uri="{FF2B5EF4-FFF2-40B4-BE49-F238E27FC236}">
                <a16:creationId xmlns:a16="http://schemas.microsoft.com/office/drawing/2014/main" id="{0DD9E1A2-F59B-9B69-561E-605D939D6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0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120D5-ABCC-2C66-B351-09FDD7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184DBD-221E-1A06-E122-5A4A0A329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F6F44D-4427-47D8-CBDF-278B6C51D8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2CD94-EDE3-A730-3C08-753A810F62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E0686C-6A89-9300-A099-E94BE3E350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8" name="02-promises-02.mov" descr="02-promises-02.mov">
            <a:hlinkClick r:id="" action="ppaction://media"/>
            <a:extLst>
              <a:ext uri="{FF2B5EF4-FFF2-40B4-BE49-F238E27FC236}">
                <a16:creationId xmlns:a16="http://schemas.microsoft.com/office/drawing/2014/main" id="{D9D494E0-7660-267A-06A7-610C3F7CB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70CA1-029B-B4CF-A234-AE5A8074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591295-0B88-1D58-28FE-B769608368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CBAEBA-A631-FCE8-56C6-5A97B66B65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45EE10-7C52-F501-2BEC-569D982F44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1BB716-AF6D-9BDD-2E92-87E43CD7D0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9" name="02-promises-03.mov" descr="02-promises-03.mov">
            <a:hlinkClick r:id="" action="ppaction://media"/>
            <a:extLst>
              <a:ext uri="{FF2B5EF4-FFF2-40B4-BE49-F238E27FC236}">
                <a16:creationId xmlns:a16="http://schemas.microsoft.com/office/drawing/2014/main" id="{2D8FC775-0807-EF86-35DB-C990940EE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56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Callbacks</a:t>
            </a:r>
            <a:r>
              <a:rPr lang="de-DE" dirty="0"/>
              <a:t> und </a:t>
            </a:r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Standard API, keine Konvention wie bei </a:t>
            </a:r>
            <a:r>
              <a:rPr lang="de-DE" dirty="0" err="1"/>
              <a:t>Callbacks</a:t>
            </a:r>
            <a:r>
              <a:rPr lang="de-DE" dirty="0"/>
              <a:t> notwendig (</a:t>
            </a:r>
            <a:r>
              <a:rPr lang="de-DE" dirty="0" err="1"/>
              <a:t>setTimeout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Durch Chainen kürzere Syntax, nur einmal catch notwendig</a:t>
            </a:r>
          </a:p>
          <a:p>
            <a:pPr lvl="0"/>
            <a:r>
              <a:rPr lang="de-DE" dirty="0"/>
              <a:t>Übersichtlicher, da man keine CBs aufruft, die an anderer Stelle definiert wurden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2152705"/>
            <a:ext cx="712097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Callbacks</a:t>
            </a:r>
            <a:endParaRPr lang="de-DE" sz="1800" dirty="0">
              <a:latin typeface="+mj-lt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4946468"/>
            <a:ext cx="7120970" cy="2769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Promises</a:t>
            </a:r>
            <a:endParaRPr lang="de-DE" sz="1800" dirty="0">
              <a:latin typeface="+mj-lt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582685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10260D-8793-4F05-C3F3-ED196AF2A719}"/>
              </a:ext>
            </a:extLst>
          </p:cNvPr>
          <p:cNvSpPr/>
          <p:nvPr/>
        </p:nvSpPr>
        <p:spPr>
          <a:xfrm>
            <a:off x="2551010" y="1491205"/>
            <a:ext cx="4260273" cy="167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1A819F4-1C5D-1BA6-61D5-16F95D1B398D}"/>
              </a:ext>
            </a:extLst>
          </p:cNvPr>
          <p:cNvSpPr/>
          <p:nvPr/>
        </p:nvSpPr>
        <p:spPr>
          <a:xfrm>
            <a:off x="2551010" y="3961622"/>
            <a:ext cx="4260273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96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9998535" cy="1762021"/>
          </a:xfrm>
        </p:spPr>
        <p:txBody>
          <a:bodyPr/>
          <a:lstStyle/>
          <a:p>
            <a:r>
              <a:rPr lang="de-DE" sz="5600" dirty="0" err="1"/>
              <a:t>Promises</a:t>
            </a:r>
            <a:r>
              <a:rPr lang="de-DE" sz="5600" dirty="0"/>
              <a:t> vereinfachen das</a:t>
            </a:r>
          </a:p>
          <a:p>
            <a:r>
              <a:rPr lang="de-DE" sz="5600" dirty="0"/>
              <a:t>Arbeiten mit asynchronen </a:t>
            </a:r>
            <a:r>
              <a:rPr lang="de-DE" sz="5600" dirty="0" err="1"/>
              <a:t>apis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3727605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03-async-await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von Beispiel 02 hin zur Nutzung von </a:t>
            </a: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E147E-2345-29B3-3CDD-FB00578B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DB8E49-9E48-CC61-3DD5-9192B4086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1B7DC5-0FB3-BB3F-E859-7438024022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B61F6-E1E0-2A31-5E67-720BF3F4BB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39356-05EE-78A8-8BB8-4EB74EF497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8" name="03-async-await.mov" descr="03-async-await.mov">
            <a:hlinkClick r:id="" action="ppaction://media"/>
            <a:extLst>
              <a:ext uri="{FF2B5EF4-FFF2-40B4-BE49-F238E27FC236}">
                <a16:creationId xmlns:a16="http://schemas.microsoft.com/office/drawing/2014/main" id="{397BCE9C-C7F3-9662-D50C-DA4245F00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5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Promises</a:t>
            </a:r>
            <a:r>
              <a:rPr lang="de-DE" dirty="0"/>
              <a:t> und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Code sieht synchron aus, trotzdem wird bei </a:t>
            </a:r>
            <a:r>
              <a:rPr lang="de-DE" dirty="0" err="1"/>
              <a:t>await</a:t>
            </a:r>
            <a:r>
              <a:rPr lang="de-DE" dirty="0"/>
              <a:t> nicht der Event Loop geblockt</a:t>
            </a:r>
          </a:p>
          <a:p>
            <a:r>
              <a:rPr lang="de-DE" dirty="0"/>
              <a:t>Daher möglichst immer asynchrone APIs für z.B. Filesystem vorziehen</a:t>
            </a:r>
          </a:p>
          <a:p>
            <a:pPr lvl="0"/>
            <a:r>
              <a:rPr lang="de-DE" dirty="0"/>
              <a:t>Bei einem Webserver können also trotzdem noch </a:t>
            </a:r>
            <a:r>
              <a:rPr lang="de-DE" dirty="0" err="1"/>
              <a:t>Requests</a:t>
            </a:r>
            <a:r>
              <a:rPr lang="de-DE" dirty="0"/>
              <a:t> empfangen werden</a:t>
            </a:r>
          </a:p>
          <a:p>
            <a:pPr lvl="0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2310019"/>
            <a:ext cx="712097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latin typeface="+mj-lt"/>
              </a:rPr>
              <a:t>Promises</a:t>
            </a:r>
            <a:endParaRPr lang="de-DE" sz="1800" dirty="0">
              <a:latin typeface="+mj-lt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5103782"/>
            <a:ext cx="7120970" cy="5924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Async</a:t>
            </a:r>
            <a:endParaRPr lang="de-DE" sz="1800" dirty="0">
              <a:latin typeface="+mj-lt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await</a:t>
            </a:r>
            <a:endParaRPr lang="de-DE" sz="1800" dirty="0">
              <a:latin typeface="+mj-lt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857986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1A819F4-1C5D-1BA6-61D5-16F95D1B398D}"/>
              </a:ext>
            </a:extLst>
          </p:cNvPr>
          <p:cNvSpPr/>
          <p:nvPr/>
        </p:nvSpPr>
        <p:spPr>
          <a:xfrm>
            <a:off x="1966453" y="4092731"/>
            <a:ext cx="5722375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lvl="0"/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try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res2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res.nextFunction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lvl="0"/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3A5BAD5-ED15-376E-3714-FC2E6107DC51}"/>
              </a:ext>
            </a:extLst>
          </p:cNvPr>
          <p:cNvSpPr/>
          <p:nvPr/>
        </p:nvSpPr>
        <p:spPr>
          <a:xfrm>
            <a:off x="1966453" y="1303571"/>
            <a:ext cx="5722375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8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 Links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2754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Repo mit allen Beispielen: </a:t>
            </a:r>
            <a:r>
              <a:rPr lang="de-DE" sz="1400" dirty="0">
                <a:hlinkClick r:id="rId2"/>
              </a:rPr>
              <a:t>https://github.com/Maximilian5189/asynchrone-patterns-training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Beispiele asynchron initialisierte Komponenten: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Mongoose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4"/>
              </a:rPr>
              <a:t>pg</a:t>
            </a:r>
            <a:r>
              <a:rPr lang="de-DE" sz="1400" dirty="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 </a:t>
            </a:r>
            <a:r>
              <a:rPr lang="de-DE" sz="1400" dirty="0">
                <a:hlinkClick r:id="rId5"/>
              </a:rPr>
              <a:t>https://www.nodejsdesignpatterns.com/</a:t>
            </a:r>
            <a:r>
              <a:rPr lang="de-DE" sz="1400" dirty="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6"/>
              </a:rPr>
              <a:t>Ryan Dahl Präsentation von Node.js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7"/>
              </a:rPr>
              <a:t>Rob Pike – Concurrency is not parallelism    </a:t>
            </a:r>
            <a:r>
              <a:rPr lang="de-DE" sz="1400" dirty="0"/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327EC6A-85A7-F1F2-874D-C8D57D47AE81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 err="1"/>
              <a:t>todo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9942301" cy="1762021"/>
          </a:xfrm>
        </p:spPr>
        <p:txBody>
          <a:bodyPr/>
          <a:lstStyle/>
          <a:p>
            <a:r>
              <a:rPr lang="de-DE" sz="5600" dirty="0" err="1"/>
              <a:t>Async</a:t>
            </a:r>
            <a:r>
              <a:rPr lang="de-DE" sz="5600" dirty="0"/>
              <a:t>/</a:t>
            </a:r>
            <a:r>
              <a:rPr lang="de-DE" sz="5600" dirty="0" err="1"/>
              <a:t>await</a:t>
            </a:r>
            <a:r>
              <a:rPr lang="de-DE" sz="5600" dirty="0"/>
              <a:t> ist nur </a:t>
            </a:r>
            <a:r>
              <a:rPr lang="de-DE" sz="5600" dirty="0" err="1"/>
              <a:t>syntactic</a:t>
            </a:r>
            <a:endParaRPr lang="de-DE" sz="5600" dirty="0"/>
          </a:p>
          <a:p>
            <a:r>
              <a:rPr lang="de-DE" sz="5600" dirty="0"/>
              <a:t>Sugar für </a:t>
            </a:r>
            <a:r>
              <a:rPr lang="de-DE" sz="5600" dirty="0" err="1"/>
              <a:t>promises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3556481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...(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}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621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CB API in </a:t>
            </a:r>
            <a:r>
              <a:rPr lang="de-DE" dirty="0" err="1"/>
              <a:t>Promise</a:t>
            </a:r>
            <a:r>
              <a:rPr lang="de-DE" dirty="0"/>
              <a:t> umbauen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die Funktion </a:t>
            </a:r>
            <a:r>
              <a:rPr lang="de-DE" sz="1400" dirty="0" err="1"/>
              <a:t>makeMeAsync</a:t>
            </a:r>
            <a:r>
              <a:rPr lang="de-DE" sz="1400" dirty="0"/>
              <a:t> wird ein File ausgelesen und das Ergebnis über ein Callback weitergegeben und geloggt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Die Funktion soll nun so umgebaut werden, dass sie mit </a:t>
            </a:r>
            <a:r>
              <a:rPr lang="de-DE" sz="1400" dirty="0" err="1"/>
              <a:t>await</a:t>
            </a:r>
            <a:r>
              <a:rPr lang="de-DE" sz="1400" dirty="0"/>
              <a:t> aufgerufen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https://stackblitz.com/edit/node-xdwedr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58915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CB API in </a:t>
            </a:r>
            <a:r>
              <a:rPr lang="de-DE" dirty="0" err="1"/>
              <a:t>Promise</a:t>
            </a:r>
            <a:r>
              <a:rPr lang="de-DE" dirty="0"/>
              <a:t> umbauen – Lösung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https://stackblitz.com/edit/node-akp7u8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344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NPM Package, das CB-</a:t>
            </a:r>
            <a:r>
              <a:rPr lang="de-DE" dirty="0" err="1"/>
              <a:t>based</a:t>
            </a:r>
            <a:r>
              <a:rPr lang="de-DE" dirty="0"/>
              <a:t> APIs in </a:t>
            </a:r>
            <a:r>
              <a:rPr lang="de-DE" dirty="0" err="1"/>
              <a:t>Promises</a:t>
            </a:r>
            <a:r>
              <a:rPr lang="de-DE" dirty="0"/>
              <a:t> umwandelt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pify</a:t>
            </a:r>
            <a:r>
              <a:rPr lang="de-DE" sz="1400" dirty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BBE0360-D68A-20C2-BE32-BE868D74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435290"/>
            <a:ext cx="8409305" cy="12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06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Bei Nutzung von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mit </a:t>
            </a:r>
            <a:r>
              <a:rPr lang="de-DE" dirty="0" err="1"/>
              <a:t>Array.forEach</a:t>
            </a:r>
            <a:r>
              <a:rPr lang="de-DE" dirty="0"/>
              <a:t> wird </a:t>
            </a:r>
            <a:r>
              <a:rPr lang="de-DE" dirty="0" err="1"/>
              <a:t>Promise</a:t>
            </a:r>
            <a:r>
              <a:rPr lang="de-DE" dirty="0"/>
              <a:t> nicht </a:t>
            </a:r>
            <a:r>
              <a:rPr lang="de-DE" dirty="0" err="1"/>
              <a:t>awaitet</a:t>
            </a:r>
            <a:endParaRPr lang="de-DE" dirty="0"/>
          </a:p>
          <a:p>
            <a:pPr lvl="0"/>
            <a:r>
              <a:rPr lang="de-DE" dirty="0"/>
              <a:t>Stattdessen </a:t>
            </a:r>
            <a:r>
              <a:rPr lang="de-DE" dirty="0" err="1"/>
              <a:t>Promise.all</a:t>
            </a:r>
            <a:r>
              <a:rPr lang="de-DE" dirty="0"/>
              <a:t>(</a:t>
            </a:r>
            <a:r>
              <a:rPr lang="de-DE" dirty="0" err="1"/>
              <a:t>iterable</a:t>
            </a:r>
            <a:r>
              <a:rPr lang="de-DE" dirty="0"/>
              <a:t>) nutzen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961972-22F6-00D1-673F-7D91C133946C}"/>
              </a:ext>
            </a:extLst>
          </p:cNvPr>
          <p:cNvSpPr/>
          <p:nvPr/>
        </p:nvSpPr>
        <p:spPr>
          <a:xfrm>
            <a:off x="444819" y="2243541"/>
            <a:ext cx="7300039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819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9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5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Callbacks</a:t>
            </a:r>
            <a:r>
              <a:rPr lang="de-DE" dirty="0"/>
              <a:t> und Observer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publish-</a:t>
            </a:r>
            <a:r>
              <a:rPr lang="de-DE" dirty="0" err="1"/>
              <a:t>subscribe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  <a:p>
            <a:pPr lvl="0"/>
            <a:r>
              <a:rPr lang="de-DE" dirty="0"/>
              <a:t>In </a:t>
            </a:r>
            <a:r>
              <a:rPr lang="de-DE" dirty="0" err="1"/>
              <a:t>Node.js</a:t>
            </a:r>
            <a:r>
              <a:rPr lang="de-DE" dirty="0"/>
              <a:t> über die </a:t>
            </a:r>
            <a:r>
              <a:rPr lang="de-DE" dirty="0" err="1"/>
              <a:t>EventEmitter</a:t>
            </a:r>
            <a:r>
              <a:rPr lang="de-DE" dirty="0"/>
              <a:t> Klasse implementiert</a:t>
            </a:r>
          </a:p>
          <a:p>
            <a:pPr lvl="0"/>
            <a:r>
              <a:rPr lang="de-DE" dirty="0" err="1"/>
              <a:t>EventEmitter</a:t>
            </a:r>
            <a:r>
              <a:rPr lang="de-DE" dirty="0"/>
              <a:t> sendet Nachricht, wenn eine bestimmte Aktion beendet wurde</a:t>
            </a:r>
          </a:p>
          <a:p>
            <a:pPr lvl="0"/>
            <a:r>
              <a:rPr lang="de-DE" dirty="0"/>
              <a:t>Loser gekoppelt, ermöglicht Kommunikation applikationsweit</a:t>
            </a:r>
          </a:p>
          <a:p>
            <a:pPr lvl="0"/>
            <a:r>
              <a:rPr lang="de-DE" dirty="0"/>
              <a:t>Event ist wie Broadcast (Rundfunk), Callback (</a:t>
            </a:r>
            <a:r>
              <a:rPr lang="de-DE" dirty="0" err="1"/>
              <a:t>continuation-passing</a:t>
            </a:r>
            <a:r>
              <a:rPr lang="de-DE" dirty="0"/>
              <a:t> style) ist wie Handshake</a:t>
            </a:r>
          </a:p>
          <a:p>
            <a:pPr lvl="0"/>
            <a:r>
              <a:rPr lang="de-DE" dirty="0"/>
              <a:t>Event Emitter sind die Basis für Streams</a:t>
            </a:r>
          </a:p>
          <a:p>
            <a:pPr lvl="0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FD8916-E153-853A-4448-F6E69FC89EC4}"/>
              </a:ext>
            </a:extLst>
          </p:cNvPr>
          <p:cNvSpPr/>
          <p:nvPr/>
        </p:nvSpPr>
        <p:spPr>
          <a:xfrm>
            <a:off x="3330161" y="2251864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552D0E-6401-4D36-8257-95876A3E353E}"/>
              </a:ext>
            </a:extLst>
          </p:cNvPr>
          <p:cNvSpPr/>
          <p:nvPr/>
        </p:nvSpPr>
        <p:spPr>
          <a:xfrm>
            <a:off x="4965730" y="2251864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6E3E5FE-AEEB-7EB1-A993-BC87F2A18AC3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3870161" y="2521864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075A203-A9EE-E691-CE31-54781B53A2EE}"/>
              </a:ext>
            </a:extLst>
          </p:cNvPr>
          <p:cNvSpPr/>
          <p:nvPr/>
        </p:nvSpPr>
        <p:spPr>
          <a:xfrm>
            <a:off x="2442819" y="4888260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AB1CE-A3C7-D024-A80A-15928EF43D46}"/>
              </a:ext>
            </a:extLst>
          </p:cNvPr>
          <p:cNvSpPr/>
          <p:nvPr/>
        </p:nvSpPr>
        <p:spPr>
          <a:xfrm>
            <a:off x="5108801" y="5268321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9B54BB-879C-EAE9-D8F3-7DCEB2B05119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2982819" y="5158260"/>
            <a:ext cx="2125982" cy="380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39F5109-15D3-FDF8-1B60-DF2C140772F4}"/>
              </a:ext>
            </a:extLst>
          </p:cNvPr>
          <p:cNvSpPr/>
          <p:nvPr/>
        </p:nvSpPr>
        <p:spPr>
          <a:xfrm>
            <a:off x="4165129" y="400364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4BAB7D-C313-10A6-9F48-0588D9792801}"/>
              </a:ext>
            </a:extLst>
          </p:cNvPr>
          <p:cNvSpPr/>
          <p:nvPr/>
        </p:nvSpPr>
        <p:spPr>
          <a:xfrm>
            <a:off x="5029720" y="439926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0FD15-10EF-06E8-2BAD-8EB45E4E7D2B}"/>
              </a:ext>
            </a:extLst>
          </p:cNvPr>
          <p:cNvSpPr/>
          <p:nvPr/>
        </p:nvSpPr>
        <p:spPr>
          <a:xfrm>
            <a:off x="4435129" y="591739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3E42F46-F720-78D6-4B53-351E0B4F8AA2}"/>
              </a:ext>
            </a:extLst>
          </p:cNvPr>
          <p:cNvCxnSpPr>
            <a:cxnSpLocks/>
            <a:stCxn id="13" idx="6"/>
            <a:endCxn id="19" idx="1"/>
          </p:cNvCxnSpPr>
          <p:nvPr/>
        </p:nvCxnSpPr>
        <p:spPr>
          <a:xfrm>
            <a:off x="2982819" y="5158260"/>
            <a:ext cx="1531391" cy="8382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9FEF0DF-73BC-1449-D0E3-243B78F79A47}"/>
              </a:ext>
            </a:extLst>
          </p:cNvPr>
          <p:cNvCxnSpPr>
            <a:cxnSpLocks/>
            <a:stCxn id="13" idx="6"/>
            <a:endCxn id="18" idx="3"/>
          </p:cNvCxnSpPr>
          <p:nvPr/>
        </p:nvCxnSpPr>
        <p:spPr>
          <a:xfrm flipV="1">
            <a:off x="2982819" y="4860179"/>
            <a:ext cx="2125982" cy="298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6700F37-DA37-57FD-B992-23C8D01F9DC4}"/>
              </a:ext>
            </a:extLst>
          </p:cNvPr>
          <p:cNvCxnSpPr>
            <a:cxnSpLocks/>
            <a:stCxn id="13" idx="6"/>
            <a:endCxn id="17" idx="3"/>
          </p:cNvCxnSpPr>
          <p:nvPr/>
        </p:nvCxnSpPr>
        <p:spPr>
          <a:xfrm flipV="1">
            <a:off x="2982819" y="4464562"/>
            <a:ext cx="1261391" cy="693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B5483557-C03B-278B-B46E-E06C8EA0256E}"/>
              </a:ext>
            </a:extLst>
          </p:cNvPr>
          <p:cNvSpPr txBox="1">
            <a:spLocks/>
          </p:cNvSpPr>
          <p:nvPr/>
        </p:nvSpPr>
        <p:spPr bwMode="gray">
          <a:xfrm>
            <a:off x="623887" y="2329684"/>
            <a:ext cx="21662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Callbacks</a:t>
            </a:r>
            <a:endParaRPr lang="de-DE" sz="1800" dirty="0">
              <a:latin typeface="+mj-lt"/>
            </a:endParaRP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17A94309-7557-A429-0C39-3BFEE8767913}"/>
              </a:ext>
            </a:extLst>
          </p:cNvPr>
          <p:cNvSpPr txBox="1">
            <a:spLocks/>
          </p:cNvSpPr>
          <p:nvPr/>
        </p:nvSpPr>
        <p:spPr bwMode="gray">
          <a:xfrm>
            <a:off x="623887" y="5034957"/>
            <a:ext cx="1137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Observer</a:t>
            </a:r>
          </a:p>
        </p:txBody>
      </p:sp>
      <p:cxnSp>
        <p:nvCxnSpPr>
          <p:cNvPr id="25" name="Gerader Verbinder 21">
            <a:extLst>
              <a:ext uri="{FF2B5EF4-FFF2-40B4-BE49-F238E27FC236}">
                <a16:creationId xmlns:a16="http://schemas.microsoft.com/office/drawing/2014/main" id="{D0472450-5F0B-B7FF-D566-9C4AB79E1E99}"/>
              </a:ext>
            </a:extLst>
          </p:cNvPr>
          <p:cNvCxnSpPr>
            <a:cxnSpLocks/>
          </p:cNvCxnSpPr>
          <p:nvPr/>
        </p:nvCxnSpPr>
        <p:spPr bwMode="gray">
          <a:xfrm>
            <a:off x="623888" y="3887487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99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04-event-emitter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WebShop</a:t>
            </a:r>
            <a:r>
              <a:rPr lang="de-DE" sz="1400" dirty="0"/>
              <a:t> </a:t>
            </a:r>
            <a:r>
              <a:rPr lang="de-DE" sz="1400" dirty="0" err="1"/>
              <a:t>emittet</a:t>
            </a:r>
            <a:r>
              <a:rPr lang="de-DE" sz="1400" dirty="0"/>
              <a:t> Event, wenn Artikel gekauft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EventListener</a:t>
            </a:r>
            <a:r>
              <a:rPr lang="de-DE" sz="1400" dirty="0"/>
              <a:t> anhängen und anschließend Artikel kaufen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778266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F881A6-2906-DF54-D3A3-EE50BD4B742C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Events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3766F0-8C7A-B95D-1289-DD3085341D9A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2AADFF-D7E2-CA27-2D39-437382ABE702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4C947-196F-32D0-83AB-A8B24C42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9C91E8-0169-507C-0CCE-F968BEE32D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CC7E4E-EC35-422A-675A-01F5C6BCEF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B2FF25-0889-7EBD-422A-5A0A68AEBD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EB9446-2F59-2F7D-94EB-4890DE9B36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9" name="04-event-emitter.mov" descr="04-event-emitter.mov">
            <a:hlinkClick r:id="" action="ppaction://media"/>
            <a:extLst>
              <a:ext uri="{FF2B5EF4-FFF2-40B4-BE49-F238E27FC236}">
                <a16:creationId xmlns:a16="http://schemas.microsoft.com/office/drawing/2014/main" id="{8209F621-62F9-A79C-9100-5FA518517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175" y="0"/>
            <a:ext cx="1142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4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Event Emitter und Callback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BC2232A-F34E-2188-9E8A-95D2E04F088A}"/>
              </a:ext>
            </a:extLst>
          </p:cNvPr>
          <p:cNvSpPr/>
          <p:nvPr/>
        </p:nvSpPr>
        <p:spPr>
          <a:xfrm>
            <a:off x="623888" y="1698386"/>
            <a:ext cx="7864130" cy="22918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setTimeout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eventEmitter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emit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complete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hello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world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eventEmitter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complete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5EF54B-803F-2013-170E-9E2430D31F61}"/>
              </a:ext>
            </a:extLst>
          </p:cNvPr>
          <p:cNvSpPr/>
          <p:nvPr/>
        </p:nvSpPr>
        <p:spPr>
          <a:xfrm>
            <a:off x="623888" y="4392712"/>
            <a:ext cx="7864130" cy="15338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setTimeout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hello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world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helloCallback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message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579EFB-F9A2-D2FF-18FB-6E518C00B1A1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Passt das in die Story? </a:t>
            </a:r>
            <a:r>
              <a:rPr lang="de-DE" sz="1400" dirty="0" err="1"/>
              <a:t>Vlt</a:t>
            </a:r>
            <a:r>
              <a:rPr lang="de-DE" sz="1400" dirty="0"/>
              <a:t> sowas sagen wie „und jetzt der </a:t>
            </a:r>
            <a:r>
              <a:rPr lang="de-DE" sz="1400" dirty="0" err="1"/>
              <a:t>konrete</a:t>
            </a:r>
            <a:r>
              <a:rPr lang="de-DE" sz="1400" dirty="0"/>
              <a:t> vergleich im code</a:t>
            </a:r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Vergleich Buffering – Streaming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05-gzip-buffer-vs-stream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Datei aus Verzeichnis lesen, zippen und wieder abspeichern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Buffering Variante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Streaming Variante</a:t>
            </a:r>
          </a:p>
          <a:p>
            <a:pPr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AB3D21-53E6-1727-4DB5-624C3FF45F7A}"/>
              </a:ext>
            </a:extLst>
          </p:cNvPr>
          <p:cNvSpPr txBox="1"/>
          <p:nvPr/>
        </p:nvSpPr>
        <p:spPr>
          <a:xfrm>
            <a:off x="11287089" y="482759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75F74EB-C838-F9E6-3C65-995FF607E9DE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52227-F8BA-F5F2-98D6-32748016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337BD-81C6-52B5-0C67-E5B01B9AB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6A58D-E005-1E6F-053D-6E82A796FF2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9B6D5-D32C-D1FC-058B-E0161B3EC1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1D175-AA82-B65A-1DA8-CBFD10399D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7" name="05-buffer.mov" descr="05-buffer.mov">
            <a:hlinkClick r:id="" action="ppaction://media"/>
            <a:extLst>
              <a:ext uri="{FF2B5EF4-FFF2-40B4-BE49-F238E27FC236}">
                <a16:creationId xmlns:a16="http://schemas.microsoft.com/office/drawing/2014/main" id="{A977433C-CD4E-83E6-54CF-FC7FA8BB7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161D8-898B-D37B-10C0-E6A85243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422D51-7BED-4E13-CDFB-6D451A37FF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B719B9-8ECE-5594-33A0-3120537F1F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7EA475-6954-1729-5AA4-5C1CB9CA4F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315DF4-A65C-F6B5-EFFF-C226708A0E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pic>
        <p:nvPicPr>
          <p:cNvPr id="8" name="05-stream.mov" descr="05-stream.mov">
            <a:hlinkClick r:id="" action="ppaction://media"/>
            <a:extLst>
              <a:ext uri="{FF2B5EF4-FFF2-40B4-BE49-F238E27FC236}">
                <a16:creationId xmlns:a16="http://schemas.microsoft.com/office/drawing/2014/main" id="{A03BA985-36B2-1C4F-BFA0-03F62BE35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8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Abgerundetes 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/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Streams bieten eine Reihe von Vorteilen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1142594"/>
            <a:chOff x="623887" y="1592263"/>
            <a:chExt cx="7120970" cy="1142594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100027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Effizient</a:t>
              </a:r>
            </a:p>
            <a:p>
              <a:r>
                <a:rPr lang="de-DE" sz="1800" dirty="0"/>
                <a:t>Memory Verbrauch</a:t>
              </a:r>
            </a:p>
            <a:p>
              <a:r>
                <a:rPr lang="de-DE" sz="1800" dirty="0"/>
                <a:t>Verarbeitungszeit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1773537"/>
            <a:chOff x="623888" y="3129548"/>
            <a:chExt cx="7120969" cy="1773537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16312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Ermöglicht das Verarbeiten großer Datenmengen</a:t>
              </a:r>
            </a:p>
            <a:p>
              <a:r>
                <a:rPr lang="de-DE" sz="1800" dirty="0"/>
                <a:t>V8 Buffer sind </a:t>
              </a:r>
              <a:r>
                <a:rPr lang="de-DE" sz="1800" dirty="0" err="1"/>
                <a:t>grds</a:t>
              </a:r>
              <a:r>
                <a:rPr lang="de-DE" sz="1800" dirty="0"/>
                <a:t>. in Größe beschränkt</a:t>
              </a:r>
            </a:p>
            <a:p>
              <a:pPr lvl="1"/>
              <a:r>
                <a:rPr lang="de-DE" sz="1800" dirty="0"/>
                <a:t>Je nach </a:t>
              </a:r>
              <a:r>
                <a:rPr lang="de-DE" sz="1800" dirty="0" err="1"/>
                <a:t>Node</a:t>
              </a:r>
              <a:r>
                <a:rPr lang="de-DE" sz="1800" dirty="0"/>
                <a:t>-Version unterschiedlich, maximal wenige GBs</a:t>
              </a:r>
            </a:p>
            <a:p>
              <a:pPr marL="0" indent="0">
                <a:buNone/>
              </a:pPr>
              <a:endParaRPr lang="de-DE" sz="1800" dirty="0"/>
            </a:p>
            <a:p>
              <a:pPr marL="0" indent="0">
                <a:buNone/>
              </a:pPr>
              <a:endParaRPr lang="de-DE" sz="1800" dirty="0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1773536"/>
            <a:chOff x="623888" y="4628363"/>
            <a:chExt cx="7120969" cy="1773536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16312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 err="1">
                  <a:latin typeface="+mj-lt"/>
                </a:rPr>
                <a:t>Composability</a:t>
              </a:r>
              <a:endParaRPr lang="de-DE" sz="2400" dirty="0">
                <a:latin typeface="+mj-lt"/>
              </a:endParaRPr>
            </a:p>
            <a:p>
              <a:r>
                <a:rPr lang="de-DE" sz="1800" dirty="0"/>
                <a:t>Streams können miteinander kombiniert werden</a:t>
              </a:r>
            </a:p>
            <a:p>
              <a:r>
                <a:rPr lang="de-DE" sz="1800" dirty="0"/>
                <a:t>Einfache Syntax</a:t>
              </a:r>
            </a:p>
            <a:p>
              <a:pPr marL="0" indent="0">
                <a:buNone/>
              </a:pPr>
              <a:endParaRPr lang="de-DE" sz="1800" dirty="0"/>
            </a:p>
            <a:p>
              <a:pPr marL="0" indent="0">
                <a:buNone/>
              </a:pPr>
              <a:endParaRPr lang="de-DE" sz="1800" dirty="0"/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09.05.22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58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19334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6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349665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535165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399166"/>
            <a:ext cx="6251337" cy="276999"/>
          </a:xfrm>
        </p:spPr>
        <p:txBody>
          <a:bodyPr/>
          <a:lstStyle/>
          <a:p>
            <a:r>
              <a:rPr lang="de-DE" dirty="0"/>
              <a:t>Pause (15 Minuten)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077665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263165"/>
            <a:ext cx="6251337" cy="276999"/>
          </a:xfrm>
        </p:spPr>
        <p:txBody>
          <a:bodyPr/>
          <a:lstStyle/>
          <a:p>
            <a:r>
              <a:rPr lang="de-DE" dirty="0"/>
              <a:t>Events (Observer)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3B417E46-0ECB-1AA3-F4B4-4E888689B2BF}"/>
              </a:ext>
            </a:extLst>
          </p:cNvPr>
          <p:cNvSpPr txBox="1">
            <a:spLocks/>
          </p:cNvSpPr>
          <p:nvPr/>
        </p:nvSpPr>
        <p:spPr bwMode="gray">
          <a:xfrm>
            <a:off x="623888" y="3912434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3B910614-EFE0-5FE9-FB44-CFCA3416ED03}"/>
              </a:ext>
            </a:extLst>
          </p:cNvPr>
          <p:cNvSpPr txBox="1">
            <a:spLocks/>
          </p:cNvSpPr>
          <p:nvPr/>
        </p:nvSpPr>
        <p:spPr bwMode="gray">
          <a:xfrm>
            <a:off x="1493519" y="4093927"/>
            <a:ext cx="6251337" cy="276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Streams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A2552E78-DA58-73DD-CA42-7E4A76A11EA0}"/>
              </a:ext>
            </a:extLst>
          </p:cNvPr>
          <p:cNvSpPr txBox="1">
            <a:spLocks/>
          </p:cNvSpPr>
          <p:nvPr/>
        </p:nvSpPr>
        <p:spPr bwMode="gray">
          <a:xfrm>
            <a:off x="623888" y="4745935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2DED81BF-3192-94F8-E479-A97ACE887A50}"/>
              </a:ext>
            </a:extLst>
          </p:cNvPr>
          <p:cNvSpPr txBox="1">
            <a:spLocks/>
          </p:cNvSpPr>
          <p:nvPr/>
        </p:nvSpPr>
        <p:spPr bwMode="gray">
          <a:xfrm>
            <a:off x="623888" y="5579436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4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7F37111-0BEE-A305-2157-1014099709AA}"/>
              </a:ext>
            </a:extLst>
          </p:cNvPr>
          <p:cNvSpPr txBox="1">
            <a:spLocks/>
          </p:cNvSpPr>
          <p:nvPr/>
        </p:nvSpPr>
        <p:spPr bwMode="gray">
          <a:xfrm>
            <a:off x="1493519" y="4926788"/>
            <a:ext cx="6251337" cy="276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Pause (10-15 Minuten)</a:t>
            </a:r>
          </a:p>
        </p:txBody>
      </p: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060D202F-5831-D647-FADC-610A176F9A37}"/>
              </a:ext>
            </a:extLst>
          </p:cNvPr>
          <p:cNvSpPr txBox="1">
            <a:spLocks/>
          </p:cNvSpPr>
          <p:nvPr/>
        </p:nvSpPr>
        <p:spPr bwMode="gray">
          <a:xfrm>
            <a:off x="1493519" y="5759649"/>
            <a:ext cx="6251337" cy="276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B87F8E45-3806-BD1C-8CCA-3AB99C09093A}"/>
              </a:ext>
            </a:extLst>
          </p:cNvPr>
          <p:cNvSpPr txBox="1">
            <a:spLocks/>
          </p:cNvSpPr>
          <p:nvPr/>
        </p:nvSpPr>
        <p:spPr bwMode="gray">
          <a:xfrm>
            <a:off x="622473" y="2216522"/>
            <a:ext cx="648000" cy="648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10846523" cy="1762021"/>
          </a:xfrm>
        </p:spPr>
        <p:txBody>
          <a:bodyPr/>
          <a:lstStyle/>
          <a:p>
            <a:r>
              <a:rPr lang="de-DE" sz="5600" dirty="0"/>
              <a:t>Über Stream </a:t>
            </a:r>
            <a:r>
              <a:rPr lang="de-DE" sz="5600" dirty="0" err="1"/>
              <a:t>fliessen</a:t>
            </a:r>
            <a:r>
              <a:rPr lang="de-DE" sz="5600" dirty="0"/>
              <a:t> daten nach</a:t>
            </a:r>
          </a:p>
          <a:p>
            <a:r>
              <a:rPr lang="de-DE" sz="5600" dirty="0"/>
              <a:t>Und nach in </a:t>
            </a:r>
            <a:r>
              <a:rPr lang="de-DE" sz="5600" dirty="0" err="1"/>
              <a:t>zielobjekt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4050174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r>
              <a:rPr lang="de-DE" dirty="0"/>
              <a:t> werden vier verschiedene Typen von Streams genutzt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Readable</a:t>
            </a:r>
            <a:r>
              <a:rPr lang="de-DE" sz="1400" dirty="0"/>
              <a:t>, z.B. </a:t>
            </a:r>
            <a:r>
              <a:rPr lang="de-DE" sz="1400" dirty="0" err="1"/>
              <a:t>stdin</a:t>
            </a:r>
            <a:endParaRPr lang="de-DE" sz="1400" dirty="0"/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Writable</a:t>
            </a:r>
            <a:r>
              <a:rPr lang="de-DE" sz="1400" dirty="0"/>
              <a:t>, z.B. </a:t>
            </a:r>
            <a:r>
              <a:rPr lang="de-DE" sz="1400" dirty="0" err="1"/>
              <a:t>stdout</a:t>
            </a:r>
            <a:endParaRPr lang="de-DE" sz="1400" dirty="0"/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FF1025-EEED-5951-C468-5AA55C4E9283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  <a:p>
            <a:pPr marL="266700" indent="-266700" algn="l">
              <a:buAutoNum type="arabicPeriod"/>
            </a:pPr>
            <a:r>
              <a:rPr lang="de-DE" sz="1400" dirty="0"/>
              <a:t>Layout noch </a:t>
            </a:r>
            <a:r>
              <a:rPr lang="de-DE" sz="1400" dirty="0" err="1"/>
              <a:t>bisxchen</a:t>
            </a:r>
            <a:r>
              <a:rPr lang="de-DE" sz="1400" dirty="0"/>
              <a:t> verbessern?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E304D4E5-D4F5-5EBE-5B10-6A354EF66362}"/>
              </a:ext>
            </a:extLst>
          </p:cNvPr>
          <p:cNvSpPr/>
          <p:nvPr/>
        </p:nvSpPr>
        <p:spPr>
          <a:xfrm rot="16200000">
            <a:off x="3990561" y="2204071"/>
            <a:ext cx="1769166" cy="5337313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3A2491-5C62-0A18-BD57-096986FC30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361661" y="4872727"/>
            <a:ext cx="1287119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1DD0378-0FD2-3A85-0083-E2374997FAD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543801" y="4872727"/>
            <a:ext cx="1287119" cy="96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9AAF212-484E-BB10-9D2E-6B347F6D2D0B}"/>
              </a:ext>
            </a:extLst>
          </p:cNvPr>
          <p:cNvSpPr txBox="1"/>
          <p:nvPr/>
        </p:nvSpPr>
        <p:spPr>
          <a:xfrm>
            <a:off x="1510748" y="4590939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write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629F8BF-1765-ED25-CA26-F5070FEEB627}"/>
              </a:ext>
            </a:extLst>
          </p:cNvPr>
          <p:cNvSpPr txBox="1"/>
          <p:nvPr/>
        </p:nvSpPr>
        <p:spPr>
          <a:xfrm>
            <a:off x="8146775" y="4590939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813C7DF-D7DE-A6F3-C2ED-4C5665021B89}"/>
              </a:ext>
            </a:extLst>
          </p:cNvPr>
          <p:cNvSpPr txBox="1"/>
          <p:nvPr/>
        </p:nvSpPr>
        <p:spPr>
          <a:xfrm>
            <a:off x="4529760" y="5378714"/>
            <a:ext cx="8448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_</a:t>
            </a:r>
            <a:r>
              <a:rPr lang="de-DE" sz="1400" dirty="0" err="1"/>
              <a:t>transform</a:t>
            </a:r>
            <a:endParaRPr lang="de-DE" sz="1400" dirty="0"/>
          </a:p>
        </p:txBody>
      </p:sp>
      <p:sp>
        <p:nvSpPr>
          <p:cNvPr id="16" name="Shape 2591">
            <a:extLst>
              <a:ext uri="{FF2B5EF4-FFF2-40B4-BE49-F238E27FC236}">
                <a16:creationId xmlns:a16="http://schemas.microsoft.com/office/drawing/2014/main" id="{0B26C422-1260-989E-2FB8-621AFBF9CF99}"/>
              </a:ext>
            </a:extLst>
          </p:cNvPr>
          <p:cNvSpPr/>
          <p:nvPr/>
        </p:nvSpPr>
        <p:spPr bwMode="gray">
          <a:xfrm>
            <a:off x="4877396" y="4425805"/>
            <a:ext cx="571962" cy="587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591">
            <a:extLst>
              <a:ext uri="{FF2B5EF4-FFF2-40B4-BE49-F238E27FC236}">
                <a16:creationId xmlns:a16="http://schemas.microsoft.com/office/drawing/2014/main" id="{8384BE5F-EB14-6C52-8111-CFA294406238}"/>
              </a:ext>
            </a:extLst>
          </p:cNvPr>
          <p:cNvSpPr/>
          <p:nvPr/>
        </p:nvSpPr>
        <p:spPr bwMode="gray">
          <a:xfrm>
            <a:off x="4342938" y="4719616"/>
            <a:ext cx="571962" cy="587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34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7640068" cy="1762021"/>
          </a:xfrm>
        </p:spPr>
        <p:txBody>
          <a:bodyPr/>
          <a:lstStyle/>
          <a:p>
            <a:r>
              <a:rPr lang="de-DE" sz="5600" dirty="0"/>
              <a:t>Stream ist </a:t>
            </a:r>
            <a:r>
              <a:rPr lang="de-DE" sz="5600" dirty="0" err="1"/>
              <a:t>instanz</a:t>
            </a:r>
            <a:r>
              <a:rPr lang="de-DE" sz="5600" dirty="0"/>
              <a:t> von </a:t>
            </a:r>
          </a:p>
          <a:p>
            <a:r>
              <a:rPr lang="de-DE" sz="5600" dirty="0" err="1"/>
              <a:t>eventemitter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1111731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 ist asynchroner Iterator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3161814" y="3922135"/>
            <a:ext cx="5472112" cy="9857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B8551C-DD44-B821-48D9-1DE82D78544B}"/>
              </a:ext>
            </a:extLst>
          </p:cNvPr>
          <p:cNvSpPr/>
          <p:nvPr/>
        </p:nvSpPr>
        <p:spPr>
          <a:xfrm>
            <a:off x="3161814" y="21781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process.stdin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80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einen neuen Custom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08-custom-readable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Zufallsbasiert Bytes erstellen, in Stream pushen und über </a:t>
            </a:r>
            <a:r>
              <a:rPr lang="de-DE" sz="1400" dirty="0" err="1"/>
              <a:t>EventListener</a:t>
            </a:r>
            <a:r>
              <a:rPr lang="de-DE" sz="1400" dirty="0"/>
              <a:t> auslesen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08-custom-readable-async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Abwandlung des Beispiels hin zu asynchronem Stream</a:t>
            </a:r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F8CE8-D81D-253E-EE37-75B06DD3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C08E9-C348-2607-C978-BA75F544E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FD78-2454-AF6F-01A6-34A8B479C3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959C40-AF09-2DFD-FB4E-561628DE6F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909B12-875A-29E9-703F-846E75A56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pic>
        <p:nvPicPr>
          <p:cNvPr id="7" name="08-custom-readable.mov" descr="08-custom-readable.mov">
            <a:hlinkClick r:id="" action="ppaction://media"/>
            <a:extLst>
              <a:ext uri="{FF2B5EF4-FFF2-40B4-BE49-F238E27FC236}">
                <a16:creationId xmlns:a16="http://schemas.microsoft.com/office/drawing/2014/main" id="{08DFB7FE-C397-E284-707C-757E65B2AA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7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07132-5B8D-062C-72EE-45D2D54A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959563-9127-5516-B5FA-0BD73E5CE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EC13C9-6836-B42C-7B79-00A87EB4694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21500-418F-6C5D-0166-F1C4E7CC30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F7A9E7-53E4-D18E-4B1D-CCD29255A3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7" name="08-custom-readable-async.mov" descr="08-custom-readable-async.mov">
            <a:hlinkClick r:id="" action="ppaction://media"/>
            <a:extLst>
              <a:ext uri="{FF2B5EF4-FFF2-40B4-BE49-F238E27FC236}">
                <a16:creationId xmlns:a16="http://schemas.microsoft.com/office/drawing/2014/main" id="{4DF2495D-E742-1C91-1BFE-40281BC61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Beispiel 11-custom-writable/</a:t>
            </a:r>
            <a:r>
              <a:rPr lang="de-DE" sz="1400" dirty="0" err="1"/>
              <a:t>simplified-construction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Write Stream Directory und File erstellen, dann Content in File schreiben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Beispiel 11-custom-writable-async/</a:t>
            </a:r>
            <a:r>
              <a:rPr lang="de-DE" sz="1400" dirty="0" err="1"/>
              <a:t>simplified-construction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Abwandlung des Beispiels hin zu asynchronem Stream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>
                <a:solidFill>
                  <a:srgbClr val="FF0000"/>
                </a:solidFill>
              </a:rPr>
              <a:t>import</a:t>
            </a:r>
            <a:r>
              <a:rPr lang="de-DE" sz="1400" dirty="0">
                <a:solidFill>
                  <a:srgbClr val="FF0000"/>
                </a:solidFill>
              </a:rPr>
              <a:t> { </a:t>
            </a:r>
            <a:r>
              <a:rPr lang="de-DE" sz="1400" dirty="0" err="1">
                <a:solidFill>
                  <a:srgbClr val="FF0000"/>
                </a:solidFill>
              </a:rPr>
              <a:t>dirname</a:t>
            </a:r>
            <a:r>
              <a:rPr lang="de-DE" sz="1400" dirty="0">
                <a:solidFill>
                  <a:srgbClr val="FF0000"/>
                </a:solidFill>
              </a:rPr>
              <a:t>, </a:t>
            </a:r>
            <a:r>
              <a:rPr lang="de-DE" sz="1400" dirty="0" err="1">
                <a:solidFill>
                  <a:srgbClr val="FF0000"/>
                </a:solidFill>
              </a:rPr>
              <a:t>join</a:t>
            </a:r>
            <a:r>
              <a:rPr lang="de-DE" sz="1400" dirty="0">
                <a:solidFill>
                  <a:srgbClr val="FF0000"/>
                </a:solidFill>
              </a:rPr>
              <a:t> } </a:t>
            </a:r>
            <a:r>
              <a:rPr lang="de-DE" sz="1400" dirty="0" err="1">
                <a:solidFill>
                  <a:srgbClr val="FF0000"/>
                </a:solidFill>
              </a:rPr>
              <a:t>from</a:t>
            </a:r>
            <a:r>
              <a:rPr lang="de-DE" sz="1400" dirty="0">
                <a:solidFill>
                  <a:srgbClr val="FF0000"/>
                </a:solidFill>
              </a:rPr>
              <a:t> "</a:t>
            </a:r>
            <a:r>
              <a:rPr lang="de-DE" sz="1400" dirty="0" err="1">
                <a:solidFill>
                  <a:srgbClr val="FF0000"/>
                </a:solidFill>
              </a:rPr>
              <a:t>path</a:t>
            </a:r>
            <a:r>
              <a:rPr lang="de-DE" sz="1400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4573A-568C-280C-AD9B-F1666E2D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1DBFA6-878B-D59B-D576-E507F73D5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3FB94C-0966-300F-9411-C829EC7BD7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AD591A-807F-3128-94F4-96D8B38951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1914EE-D84F-F7F6-CABF-FDF6B8649F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8" name="11-custom-writable.mov" descr="11-custom-writable.mov">
            <a:hlinkClick r:id="" action="ppaction://media"/>
            <a:extLst>
              <a:ext uri="{FF2B5EF4-FFF2-40B4-BE49-F238E27FC236}">
                <a16:creationId xmlns:a16="http://schemas.microsoft.com/office/drawing/2014/main" id="{A4A7D00B-EB7B-0DD2-1F1B-62144C526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Streams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99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RandomStream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Readable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super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emittedBytes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451D2AD-2345-0B35-1078-E6F003A3D302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>
                <a:solidFill>
                  <a:srgbClr val="FF0000"/>
                </a:solidFill>
              </a:rPr>
              <a:t>warum </a:t>
            </a:r>
            <a:r>
              <a:rPr lang="de-DE" sz="1400" dirty="0" err="1">
                <a:solidFill>
                  <a:srgbClr val="FF0000"/>
                </a:solidFill>
              </a:rPr>
              <a:t>eig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read</a:t>
            </a:r>
            <a:r>
              <a:rPr lang="de-DE" sz="1400" dirty="0">
                <a:solidFill>
                  <a:srgbClr val="FF0000"/>
                </a:solidFill>
              </a:rPr>
              <a:t> bei </a:t>
            </a:r>
            <a:r>
              <a:rPr lang="de-DE" sz="1400" dirty="0" err="1">
                <a:solidFill>
                  <a:srgbClr val="FF0000"/>
                </a:solidFill>
              </a:rPr>
              <a:t>new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Readable</a:t>
            </a:r>
            <a:r>
              <a:rPr lang="de-DE" sz="1400" dirty="0">
                <a:solidFill>
                  <a:srgbClr val="FF0000"/>
                </a:solidFill>
              </a:rPr>
              <a:t>()?</a:t>
            </a:r>
          </a:p>
        </p:txBody>
      </p:sp>
    </p:spTree>
    <p:extLst>
      <p:ext uri="{BB962C8B-B14F-4D97-AF65-F5344CB8AC3E}">
        <p14:creationId xmlns:p14="http://schemas.microsoft.com/office/powerpoint/2010/main" val="299917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des Trainings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10955199" cy="3553183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Verständnis für Asynchronität in </a:t>
            </a:r>
            <a:r>
              <a:rPr lang="de-DE" dirty="0" err="1"/>
              <a:t>Node.js</a:t>
            </a:r>
            <a:r>
              <a:rPr lang="de-DE" dirty="0"/>
              <a:t> schaffen</a:t>
            </a:r>
          </a:p>
          <a:p>
            <a:pPr lvl="1"/>
            <a:r>
              <a:rPr lang="de-DE" dirty="0"/>
              <a:t>Vor allem dafür, wie die Patterns aufeinander aufbauen:</a:t>
            </a:r>
          </a:p>
          <a:p>
            <a:pPr lvl="2"/>
            <a:r>
              <a:rPr lang="de-DE" dirty="0" err="1"/>
              <a:t>Callbacks</a:t>
            </a:r>
            <a:r>
              <a:rPr lang="de-DE" dirty="0"/>
              <a:t> als Basis, darüber </a:t>
            </a:r>
            <a:r>
              <a:rPr lang="de-DE" dirty="0" err="1"/>
              <a:t>Promises</a:t>
            </a:r>
            <a:r>
              <a:rPr lang="de-DE" dirty="0"/>
              <a:t>,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und Streams</a:t>
            </a:r>
          </a:p>
          <a:p>
            <a:pPr lvl="2"/>
            <a:r>
              <a:rPr lang="de-DE" dirty="0"/>
              <a:t>Events </a:t>
            </a:r>
            <a:r>
              <a:rPr lang="de-DE" dirty="0">
                <a:sym typeface="Wingdings" pitchFamily="2" charset="2"/>
              </a:rPr>
              <a:t>als Basis von Streams</a:t>
            </a:r>
          </a:p>
          <a:p>
            <a:pPr lvl="2"/>
            <a:r>
              <a:rPr lang="de-DE" dirty="0">
                <a:sym typeface="Wingdings" pitchFamily="2" charset="2"/>
              </a:rPr>
              <a:t>Auf dieser Grundlage bauen dann weiterführende Patterns auf, wie asynchron initialisierte Komponenten</a:t>
            </a:r>
          </a:p>
          <a:p>
            <a:pPr marL="180000" lvl="1" indent="0">
              <a:buNone/>
            </a:pPr>
            <a:r>
              <a:rPr lang="de-DE" dirty="0">
                <a:sym typeface="Wingdings" pitchFamily="2" charset="2"/>
              </a:rPr>
              <a:t> Warum das Thema lernen? Ganz wichtiger Baustein, um </a:t>
            </a:r>
            <a:r>
              <a:rPr lang="de-DE" dirty="0" err="1">
                <a:sym typeface="Wingdings" pitchFamily="2" charset="2"/>
              </a:rPr>
              <a:t>Node.js</a:t>
            </a:r>
            <a:r>
              <a:rPr lang="de-DE" dirty="0">
                <a:sym typeface="Wingdings" pitchFamily="2" charset="2"/>
              </a:rPr>
              <a:t> zu verstehen</a:t>
            </a:r>
            <a:endParaRPr lang="de-DE" dirty="0"/>
          </a:p>
          <a:p>
            <a:r>
              <a:rPr lang="de-DE" dirty="0"/>
              <a:t>Ziel ist nicht, die Patterns vollständig zu beherrschen</a:t>
            </a:r>
          </a:p>
          <a:p>
            <a:pPr lvl="1"/>
            <a:r>
              <a:rPr lang="de-DE" dirty="0"/>
              <a:t>Aber: Interesse wecken?!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0BA1B9-1B2F-51B9-265B-2A4D04C486E2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Ok so? Layout?</a:t>
            </a:r>
          </a:p>
        </p:txBody>
      </p:sp>
    </p:spTree>
    <p:extLst>
      <p:ext uri="{BB962C8B-B14F-4D97-AF65-F5344CB8AC3E}">
        <p14:creationId xmlns:p14="http://schemas.microsoft.com/office/powerpoint/2010/main" val="739563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Streams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99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RandomStream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Readable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Constructor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super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options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emittedBytes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_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_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anstatt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aufrufen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times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99020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71</a:t>
            </a:fld>
            <a:endParaRPr lang="de-DE" dirty="0"/>
          </a:p>
        </p:txBody>
      </p:sp>
      <p:pic>
        <p:nvPicPr>
          <p:cNvPr id="7" name="11-custom-writable-async.mov" descr="11-custom-writable-async.mov">
            <a:hlinkClick r:id="" action="ppaction://media"/>
            <a:extLst>
              <a:ext uri="{FF2B5EF4-FFF2-40B4-BE49-F238E27FC236}">
                <a16:creationId xmlns:a16="http://schemas.microsoft.com/office/drawing/2014/main" id="{BE205711-B1C8-3F24-CA7A-B2AADC54D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0675"/>
            <a:ext cx="12192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Implementierung von </a:t>
            </a:r>
            <a:r>
              <a:rPr lang="de-DE" dirty="0" err="1"/>
              <a:t>Readable</a:t>
            </a:r>
            <a:r>
              <a:rPr lang="de-DE" dirty="0"/>
              <a:t> vereinfachen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Bereits implementiertes </a:t>
            </a:r>
            <a:r>
              <a:rPr lang="de-DE" sz="1400" dirty="0" err="1"/>
              <a:t>Readable</a:t>
            </a:r>
            <a:r>
              <a:rPr lang="de-DE" sz="1400" dirty="0"/>
              <a:t> vereinfachen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Anstatt </a:t>
            </a:r>
            <a:r>
              <a:rPr lang="de-DE" sz="1400" dirty="0" err="1"/>
              <a:t>Readable</a:t>
            </a:r>
            <a:r>
              <a:rPr lang="de-DE" sz="1400" dirty="0"/>
              <a:t> zu </a:t>
            </a:r>
            <a:r>
              <a:rPr lang="de-DE" sz="1400" dirty="0" err="1"/>
              <a:t>extenden</a:t>
            </a:r>
            <a:r>
              <a:rPr lang="de-DE" sz="1400" dirty="0"/>
              <a:t> (</a:t>
            </a:r>
            <a:r>
              <a:rPr lang="de-DE" sz="1400" dirty="0" err="1"/>
              <a:t>class</a:t>
            </a:r>
            <a:r>
              <a:rPr lang="de-DE" sz="1400" dirty="0"/>
              <a:t> </a:t>
            </a:r>
            <a:r>
              <a:rPr lang="de-DE" sz="1400" dirty="0" err="1"/>
              <a:t>RandomStream</a:t>
            </a:r>
            <a:r>
              <a:rPr lang="de-DE" sz="1400" dirty="0"/>
              <a:t> </a:t>
            </a:r>
            <a:r>
              <a:rPr lang="de-DE" sz="1400" dirty="0" err="1"/>
              <a:t>extends</a:t>
            </a:r>
            <a:r>
              <a:rPr lang="de-DE" sz="1400" dirty="0"/>
              <a:t> </a:t>
            </a:r>
            <a:r>
              <a:rPr lang="de-DE" sz="1400" dirty="0" err="1"/>
              <a:t>Readable</a:t>
            </a:r>
            <a:r>
              <a:rPr lang="de-DE" sz="1400" dirty="0"/>
              <a:t>), soll unser Stream über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Readable</a:t>
            </a:r>
            <a:r>
              <a:rPr lang="de-DE" sz="1400" dirty="0"/>
              <a:t>() so erzeugt werden: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const</a:t>
            </a:r>
            <a:r>
              <a:rPr lang="de-DE" sz="1400" dirty="0"/>
              <a:t> </a:t>
            </a:r>
            <a:r>
              <a:rPr lang="de-DE" sz="1400" dirty="0" err="1"/>
              <a:t>randomStream</a:t>
            </a:r>
            <a:r>
              <a:rPr lang="de-DE" sz="1400" dirty="0"/>
              <a:t> =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Readable</a:t>
            </a:r>
            <a:r>
              <a:rPr lang="de-DE" sz="1400" dirty="0"/>
              <a:t>(&lt;</a:t>
            </a:r>
            <a:r>
              <a:rPr lang="de-DE" sz="1400" dirty="0" err="1"/>
              <a:t>arguments</a:t>
            </a:r>
            <a:r>
              <a:rPr lang="de-DE" sz="1400" dirty="0"/>
              <a:t>&gt;);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https://stackblitz.com/edit/node-yxuxew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4160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Aufgabe: Implementierung von </a:t>
            </a:r>
            <a:r>
              <a:rPr lang="de-DE" dirty="0" err="1"/>
              <a:t>Readable</a:t>
            </a:r>
            <a:r>
              <a:rPr lang="de-DE" dirty="0"/>
              <a:t> vereinfachen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686718-8F65-CF4A-1B14-84EEFDB9F3B4}"/>
              </a:ext>
            </a:extLst>
          </p:cNvPr>
          <p:cNvSpPr/>
          <p:nvPr/>
        </p:nvSpPr>
        <p:spPr>
          <a:xfrm>
            <a:off x="9787812" y="270588"/>
            <a:ext cx="2192694" cy="2164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r>
              <a:rPr lang="de-DE" sz="1400" dirty="0" err="1"/>
              <a:t>Todo</a:t>
            </a: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3D68B6-22DC-37A4-555D-8236849926D3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Lösung: </a:t>
            </a:r>
            <a:r>
              <a:rPr lang="de-DE" sz="1400" dirty="0">
                <a:hlinkClick r:id="rId2"/>
              </a:rPr>
              <a:t>https://stackblitz.com/edit/node-cbnau8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383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12-async-init-quick-and-easy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Datenbankkomponente, die asynchron initialisiert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Sobald Verbindung hergestellt ist, wird "</a:t>
            </a:r>
            <a:r>
              <a:rPr lang="de-DE" sz="1400" dirty="0" err="1"/>
              <a:t>connected</a:t>
            </a:r>
            <a:r>
              <a:rPr lang="de-DE" sz="1400" dirty="0"/>
              <a:t>“ Event </a:t>
            </a:r>
            <a:r>
              <a:rPr lang="de-DE" sz="1400" dirty="0" err="1"/>
              <a:t>emittet</a:t>
            </a:r>
            <a:r>
              <a:rPr lang="de-DE" sz="1400" dirty="0"/>
              <a:t> und Clients können </a:t>
            </a:r>
            <a:r>
              <a:rPr lang="de-DE" sz="1400" dirty="0" err="1"/>
              <a:t>Queries</a:t>
            </a:r>
            <a:r>
              <a:rPr lang="de-DE" sz="1400" dirty="0"/>
              <a:t>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4827A3-ACAE-A598-60FF-6638A03B47C0}"/>
              </a:ext>
            </a:extLst>
          </p:cNvPr>
          <p:cNvSpPr txBox="1"/>
          <p:nvPr/>
        </p:nvSpPr>
        <p:spPr>
          <a:xfrm>
            <a:off x="11287089" y="421204"/>
            <a:ext cx="7587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Weiterführende Patterns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B34F440-8A7B-072E-96E1-88EF250BCF0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31E74-73A2-4C8A-171A-D038CDAD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E345CA-EDA7-E6B3-41F2-53E4DEBF6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69D78B-E0FA-C57B-0C29-A0B769CDB7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38D19-6108-94EA-BE07-07C849A254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26C385-6F66-910A-7620-9D20171E24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76</a:t>
            </a:fld>
            <a:endParaRPr lang="de-DE" dirty="0"/>
          </a:p>
        </p:txBody>
      </p:sp>
      <p:pic>
        <p:nvPicPr>
          <p:cNvPr id="7" name="12-async-init-queues.mov" descr="12-async-init-queues.mov">
            <a:hlinkClick r:id="" action="ppaction://media"/>
            <a:extLst>
              <a:ext uri="{FF2B5EF4-FFF2-40B4-BE49-F238E27FC236}">
                <a16:creationId xmlns:a16="http://schemas.microsoft.com/office/drawing/2014/main" id="{0B4988A4-7520-18C0-1ECC-0E55311A1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0675"/>
            <a:ext cx="12192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7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13-async-init-queues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Bis Verbindung hergestellt ist, werden </a:t>
            </a:r>
            <a:r>
              <a:rPr lang="de-DE" sz="1400" dirty="0" err="1"/>
              <a:t>Queries</a:t>
            </a:r>
            <a:r>
              <a:rPr lang="de-DE" sz="1400" dirty="0"/>
              <a:t> in einer Queue gespeichert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Nach "</a:t>
            </a:r>
            <a:r>
              <a:rPr lang="de-DE" sz="1400" dirty="0" err="1"/>
              <a:t>connected</a:t>
            </a:r>
            <a:r>
              <a:rPr lang="de-DE" sz="1400" dirty="0"/>
              <a:t>“ Event werden die </a:t>
            </a:r>
            <a:r>
              <a:rPr lang="de-DE" sz="1400" dirty="0" err="1"/>
              <a:t>Queries</a:t>
            </a:r>
            <a:r>
              <a:rPr lang="de-DE" sz="1400" dirty="0"/>
              <a:t> abgearbeitet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DF9FA-6B4F-DFDD-326E-E385172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FF596D-6AA5-AB02-5B73-61285DEA4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58A1BB-0EFB-1E94-C0A7-B1ECFDB86B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D54505-A135-8CC1-7A74-DE188B539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5CA6B1-2F03-41FE-6705-3B0FE2C82B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78</a:t>
            </a:fld>
            <a:endParaRPr lang="de-DE" dirty="0"/>
          </a:p>
        </p:txBody>
      </p:sp>
      <p:pic>
        <p:nvPicPr>
          <p:cNvPr id="7" name="13-async-init-queues.mov" descr="13-async-init-queues.mov">
            <a:hlinkClick r:id="" action="ppaction://media"/>
            <a:extLst>
              <a:ext uri="{FF2B5EF4-FFF2-40B4-BE49-F238E27FC236}">
                <a16:creationId xmlns:a16="http://schemas.microsoft.com/office/drawing/2014/main" id="{09217E1D-D8D4-1E58-BED8-34A059F7D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0675"/>
            <a:ext cx="12192000" cy="6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B154F-9768-AA28-0BC4-D3DE584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FF71B-5D63-2608-F25F-D4F94BA106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032821-C657-B4A5-4C19-F72456E759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229E13-CFD5-850B-A034-37E544FA4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BA50A-DFA6-FDFF-80EC-E2BF83B2A8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79</a:t>
            </a:fld>
            <a:endParaRPr lang="de-DE" dirty="0"/>
          </a:p>
        </p:txBody>
      </p:sp>
      <p:pic>
        <p:nvPicPr>
          <p:cNvPr id="7" name="13-async-init-queues-debugging.mov" descr="13-async-init-queues-debugging.mov">
            <a:hlinkClick r:id="" action="ppaction://media"/>
            <a:extLst>
              <a:ext uri="{FF2B5EF4-FFF2-40B4-BE49-F238E27FC236}">
                <a16:creationId xmlns:a16="http://schemas.microsoft.com/office/drawing/2014/main" id="{87DD6085-61C4-CFD0-2093-3668426F5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0"/>
            <a:ext cx="1125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9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Übersicht Asynchron initialisierte Komponenten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80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In </a:t>
              </a:r>
              <a:r>
                <a:rPr lang="de-DE" dirty="0" err="1">
                  <a:latin typeface="+mj-lt"/>
                </a:rPr>
                <a:t>the</a:t>
              </a:r>
              <a:r>
                <a:rPr lang="de-DE" dirty="0">
                  <a:latin typeface="+mj-lt"/>
                </a:rPr>
                <a:t> wild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Vorteile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Clients müssen nicht auf auf „</a:t>
            </a:r>
            <a:r>
              <a:rPr lang="de-DE" sz="1400" dirty="0" err="1"/>
              <a:t>connected</a:t>
            </a:r>
            <a:r>
              <a:rPr lang="de-DE" sz="1400" dirty="0"/>
              <a:t>“ Event warten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Aufruf der Datenbank kann jetzt ohne Kenntnisse über dessen Implementierung erfolgen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Losere Kopplung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E2FA19-9551-5664-0EEA-C44E299DB9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640" b="20241"/>
          <a:stretch/>
        </p:blipFill>
        <p:spPr>
          <a:xfrm>
            <a:off x="6132368" y="2299009"/>
            <a:ext cx="1062858" cy="2941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A12FFB-63A1-DCBB-772F-39586AC02D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631" y="3162641"/>
            <a:ext cx="391480" cy="40326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ED6C371-A618-3B55-3F7F-6E2C75D0BE98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523813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>
              <a:hlinkClick r:id="rId10"/>
            </a:endParaRP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hlinkClick r:id="rId10"/>
              </a:rPr>
              <a:t>Mongoose</a:t>
            </a:r>
            <a:r>
              <a:rPr lang="de-DE" sz="1400" dirty="0"/>
              <a:t> – MongoDB ORM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hlinkClick r:id="rId11"/>
              </a:rPr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</a:t>
            </a:r>
          </a:p>
          <a:p>
            <a:pPr lvl="0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04440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Bonusthemen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601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Readables</a:t>
            </a:r>
            <a:r>
              <a:rPr lang="de-DE" dirty="0"/>
              <a:t> können im </a:t>
            </a:r>
            <a:r>
              <a:rPr lang="de-DE" dirty="0" err="1"/>
              <a:t>flowing</a:t>
            </a:r>
            <a:r>
              <a:rPr lang="de-DE" dirty="0"/>
              <a:t> oder non-</a:t>
            </a:r>
            <a:r>
              <a:rPr lang="de-DE" dirty="0" err="1"/>
              <a:t>flowing</a:t>
            </a:r>
            <a:r>
              <a:rPr lang="de-DE" dirty="0"/>
              <a:t> Mode ausgelesen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07-readable-flowing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das „</a:t>
            </a:r>
            <a:r>
              <a:rPr lang="de-DE" sz="1400" dirty="0" err="1"/>
              <a:t>data</a:t>
            </a:r>
            <a:r>
              <a:rPr lang="de-DE" sz="1400" dirty="0"/>
              <a:t>“ Event werden Daten per push in den </a:t>
            </a:r>
            <a:r>
              <a:rPr lang="de-DE" sz="1400" dirty="0" err="1"/>
              <a:t>Listener</a:t>
            </a:r>
            <a:r>
              <a:rPr lang="de-DE" sz="1400" dirty="0"/>
              <a:t> geladen, sobald diese verfügbar sind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07-readable-non-flowing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Daten werden erst per </a:t>
            </a:r>
            <a:r>
              <a:rPr lang="de-DE" sz="1400" dirty="0" err="1"/>
              <a:t>read</a:t>
            </a:r>
            <a:r>
              <a:rPr lang="de-DE" sz="1400" dirty="0"/>
              <a:t>(), d.h. pull-basiert durch den </a:t>
            </a:r>
            <a:r>
              <a:rPr lang="de-DE" sz="1400" dirty="0" err="1"/>
              <a:t>Listener</a:t>
            </a:r>
            <a:r>
              <a:rPr lang="de-DE" sz="1400" dirty="0"/>
              <a:t> geladen; das „</a:t>
            </a:r>
            <a:r>
              <a:rPr lang="de-DE" sz="1400" dirty="0" err="1"/>
              <a:t>readable</a:t>
            </a:r>
            <a:r>
              <a:rPr lang="de-DE" sz="1400" dirty="0"/>
              <a:t>“ Event dient nur zur Information, dass Daten verfügbar sind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43536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Writable</a:t>
            </a:r>
            <a:r>
              <a:rPr lang="de-DE" dirty="0"/>
              <a:t> teilt über </a:t>
            </a:r>
            <a:r>
              <a:rPr lang="de-DE" dirty="0" err="1"/>
              <a:t>Backpressure</a:t>
            </a:r>
            <a:r>
              <a:rPr lang="de-DE" dirty="0"/>
              <a:t> mit, wenn der interne Buffer voll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09-writable-http-entropy-server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Server, der Bytes über Port 8080 als Stream an Client sendet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Über </a:t>
            </a:r>
            <a:r>
              <a:rPr lang="de-DE" sz="1400" dirty="0" err="1">
                <a:sym typeface="Wingdings" pitchFamily="2" charset="2"/>
              </a:rPr>
              <a:t>chance.bool</a:t>
            </a:r>
            <a:r>
              <a:rPr lang="de-DE" sz="1400" dirty="0">
                <a:sym typeface="Wingdings" pitchFamily="2" charset="2"/>
              </a:rPr>
              <a:t>({ </a:t>
            </a:r>
            <a:r>
              <a:rPr lang="de-DE" sz="1400" dirty="0" err="1">
                <a:sym typeface="Wingdings" pitchFamily="2" charset="2"/>
              </a:rPr>
              <a:t>likelihood</a:t>
            </a:r>
            <a:r>
              <a:rPr lang="de-DE" sz="1400" dirty="0">
                <a:sym typeface="Wingdings" pitchFamily="2" charset="2"/>
              </a:rPr>
              <a:t>: 95 }) besteht im </a:t>
            </a:r>
            <a:r>
              <a:rPr lang="de-DE" sz="1400" dirty="0" err="1">
                <a:sym typeface="Wingdings" pitchFamily="2" charset="2"/>
              </a:rPr>
              <a:t>While</a:t>
            </a:r>
            <a:r>
              <a:rPr lang="de-DE" sz="1400" dirty="0">
                <a:sym typeface="Wingdings" pitchFamily="2" charset="2"/>
              </a:rPr>
              <a:t>-Loop jede Iteration eine 95% Wahrscheinlichkeit, dass weitere Daten gesendet werden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10-writable-http-entropy-server-backpressure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Server, der Bytes über Port 8080 als Stream an Client sendet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Es wird jede Iteration eine Anzahl von 16 * 1024 - 1  an Bytes gesendet, das entspricht fast der </a:t>
            </a:r>
            <a:r>
              <a:rPr lang="de-DE" sz="1400" dirty="0" err="1">
                <a:sym typeface="Wingdings" pitchFamily="2" charset="2"/>
              </a:rPr>
              <a:t>highWaterMark</a:t>
            </a:r>
            <a:r>
              <a:rPr lang="de-DE" sz="1400" dirty="0">
                <a:sym typeface="Wingdings" pitchFamily="2" charset="2"/>
              </a:rPr>
              <a:t> des Streams, sodass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entsteht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Dies bedeutet, dass das </a:t>
            </a:r>
            <a:r>
              <a:rPr lang="de-DE" sz="1400" dirty="0" err="1">
                <a:sym typeface="Wingdings" pitchFamily="2" charset="2"/>
              </a:rPr>
              <a:t>Writable</a:t>
            </a:r>
            <a:r>
              <a:rPr lang="de-DE" sz="1400" dirty="0">
                <a:sym typeface="Wingdings" pitchFamily="2" charset="2"/>
              </a:rPr>
              <a:t> signalisiert, dass aktuell keine weiteren Daten gesendet werden können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Kommentiert man </a:t>
            </a:r>
            <a:r>
              <a:rPr lang="de-DE" sz="1400" dirty="0" err="1">
                <a:sym typeface="Wingdings" pitchFamily="2" charset="2"/>
              </a:rPr>
              <a:t>delay</a:t>
            </a:r>
            <a:r>
              <a:rPr lang="de-DE" sz="1400" dirty="0">
                <a:sym typeface="Wingdings" pitchFamily="2" charset="2"/>
              </a:rPr>
              <a:t>(1000) ein, kann man mit einem Aufruf über </a:t>
            </a:r>
            <a:r>
              <a:rPr lang="de-DE" sz="1400" dirty="0" err="1">
                <a:sym typeface="Wingdings" pitchFamily="2" charset="2"/>
              </a:rPr>
              <a:t>curl</a:t>
            </a:r>
            <a:r>
              <a:rPr lang="de-DE" sz="1400" dirty="0">
                <a:sym typeface="Wingdings" pitchFamily="2" charset="2"/>
              </a:rPr>
              <a:t> sehen, wie nach und nach die Pakete empfangen werden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5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Wrap-</a:t>
            </a:r>
            <a:r>
              <a:rPr lang="de-DE" dirty="0" err="1"/>
              <a:t>up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Gelerntes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Was nehmen die Teilnehmenden aus dem Training mit?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Welche Inhalte haben sie überrascht?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Woran werden die Teilnehmenden arbeiten?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Wie übertragen die Teilnehmenden das Wissen in die Praxis?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Feedback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1192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Wurden die Erwartungen und Ziele an das Training erfüllt?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Welche Inhalte sollten in zukünftigen Trainings einen größeren Fokus bekommen?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War die Zeit für das Training ausreichend?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D10EF7D-2850-4761-EBBA-B76136E0766B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 err="1"/>
              <a:t>Todo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2897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2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4633155" cy="442035"/>
          </a:xfrm>
        </p:spPr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1497980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982553" y="3297642"/>
              <a:ext cx="1355068" cy="204826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88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Insbesondere IO ist langsam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Latenz: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RAM Zugriff: 50 Nanosekunden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Disk: 5 Millisekunden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RAM 100.000x schneller; Zugriffszeit so unterschiedlich, weil Festplatten (HDD) mechanisch sind sich drehen müssen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Bandbreite bzw. </a:t>
            </a:r>
            <a:r>
              <a:rPr lang="de-DE" sz="1400" dirty="0" err="1"/>
              <a:t>Throughput</a:t>
            </a:r>
            <a:r>
              <a:rPr lang="de-DE" sz="1400" dirty="0"/>
              <a:t> 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lesen und schreiben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ca. 20x Unterschied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Potentiell blockierende Operationen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HTTP Request an anderen Server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DB-Zugriff: (fast) alle Applikationen, bei denen Daten zentral gespeichert werden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I/O: bspw. Datei mit Konfiguration zur Laufzeit lesen, Logs lokal abspeichern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109348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90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92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93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8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0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09.05.22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09.05.22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8321</Words>
  <Application>Microsoft Macintosh PowerPoint</Application>
  <PresentationFormat>Breitbild</PresentationFormat>
  <Paragraphs>1670</Paragraphs>
  <Slides>127</Slides>
  <Notes>67</Notes>
  <HiddenSlides>0</HiddenSlides>
  <MMClips>15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127</vt:i4>
      </vt:variant>
    </vt:vector>
  </HeadingPairs>
  <TitlesOfParts>
    <vt:vector size="135" baseType="lpstr">
      <vt:lpstr>Arial</vt:lpstr>
      <vt:lpstr>Menlo</vt:lpstr>
      <vt:lpstr>Obi Sans ML 20 Bold</vt:lpstr>
      <vt:lpstr>Obi Sans ML 20 PP Regular</vt:lpstr>
      <vt:lpstr>Obi Sans ML 20 Regular</vt:lpstr>
      <vt:lpstr>Wingdings</vt:lpstr>
      <vt:lpstr>OBI_Folienmaster</vt:lpstr>
      <vt:lpstr>think-cell Folie</vt:lpstr>
      <vt:lpstr>PowerPoint-Präsentation</vt:lpstr>
      <vt:lpstr>Todo</vt:lpstr>
      <vt:lpstr>Vorstellungsrunde</vt:lpstr>
      <vt:lpstr>Weiterführende Links</vt:lpstr>
      <vt:lpstr>PowerPoint-Präsentation</vt:lpstr>
      <vt:lpstr>Agenda</vt:lpstr>
      <vt:lpstr>Ziele des Trainings</vt:lpstr>
      <vt:lpstr>PowerPoint-Präsentation</vt:lpstr>
      <vt:lpstr>Rechenintensive Operationen können einen Server potentiell blockieren oder viele Ressourcen in Anspruch nehmen</vt:lpstr>
      <vt:lpstr>Die Nutzung von blocking IO durch traditionelle Webserver war einer der Hauptmotivationsgründe für Node.js</vt:lpstr>
      <vt:lpstr>Blocking vs non blocking IO – einfaches Bsp?</vt:lpstr>
      <vt:lpstr>Non-blocking IO ermöglicht effizienteres Ausnutzen eines einzelnen Threads, wie etwa in Node.js</vt:lpstr>
      <vt:lpstr>Im Gegensatz zu synchronem I/O wird bei asynchronem I/O die Kontrolle umgehend an den Aufrufer zurückübergeben </vt:lpstr>
      <vt:lpstr>Javascript ist per Design event-driven und daher gut geeignet für das Event Demultiplexing bzw. Abarbeiten der Tasks über Event Loop </vt:lpstr>
      <vt:lpstr>Node.js nutzt das Reactor Pattern, um asynchrone, rechenintensive Operationen unter der Haube zu koordinieren und abzuarbeiten</vt:lpstr>
      <vt:lpstr>PowerPoint-Präsentation</vt:lpstr>
      <vt:lpstr>Das Reactor pattern ist im Code selbst kaum sichtbar, da diese Ebene wegabstrahiert ist</vt:lpstr>
      <vt:lpstr>Callbacks bilden die Basis der Asynchronität in Node.js</vt:lpstr>
      <vt:lpstr>Closures</vt:lpstr>
      <vt:lpstr>Callbacks können auch synchron sein</vt:lpstr>
      <vt:lpstr>Callbacks – Beispiel </vt:lpstr>
      <vt:lpstr>PowerPoint-Präsentation</vt:lpstr>
      <vt:lpstr>Schema für Callbacks für asynchrone Operationen</vt:lpstr>
      <vt:lpstr>Programmieren mit Callbacks kann schnell zu Callback Hell werden</vt:lpstr>
      <vt:lpstr>Callbacks – Spot the bug</vt:lpstr>
      <vt:lpstr>Callbacks – Spot the bug</vt:lpstr>
      <vt:lpstr>PowerPoint-Präsentation</vt:lpstr>
      <vt:lpstr>Promise Objekt repräsentiert die letztendliche Vollendung oder Fehlschlag einer asynchronen Operation und dem resultierenden Wert</vt:lpstr>
      <vt:lpstr>Promises – Beispiel </vt:lpstr>
      <vt:lpstr>PowerPoint-Präsentation</vt:lpstr>
      <vt:lpstr>PowerPoint-Präsentation</vt:lpstr>
      <vt:lpstr>PowerPoint-Präsentation</vt:lpstr>
      <vt:lpstr>Vergleich Callbacks und Promises</vt:lpstr>
      <vt:lpstr>PowerPoint-Präsentation</vt:lpstr>
      <vt:lpstr>Promises – Spot the bug</vt:lpstr>
      <vt:lpstr>Promises – Spot the bug</vt:lpstr>
      <vt:lpstr>Beispiel async/await</vt:lpstr>
      <vt:lpstr>PowerPoint-Präsentation</vt:lpstr>
      <vt:lpstr>Vergleich Promises und async/await</vt:lpstr>
      <vt:lpstr>PowerPoint-Präsentation</vt:lpstr>
      <vt:lpstr>Async/await – Spot the bug</vt:lpstr>
      <vt:lpstr>Async/await – Spot the bug</vt:lpstr>
      <vt:lpstr>Aufgabe: CB API in Promise umbauen</vt:lpstr>
      <vt:lpstr>Aufgabe: CB API in Promise umbauen – Lösung </vt:lpstr>
      <vt:lpstr>Beispiel für NPM Package, das CB-based APIs in Promises umwandelt</vt:lpstr>
      <vt:lpstr>Es können auch mehrere asynchrone Aktionen gleichzeitig durchgeführt werden</vt:lpstr>
      <vt:lpstr>PowerPoint-Präsentation</vt:lpstr>
      <vt:lpstr>Vergleich Callbacks und Observer</vt:lpstr>
      <vt:lpstr>Observer Pattern</vt:lpstr>
      <vt:lpstr>PowerPoint-Präsentation</vt:lpstr>
      <vt:lpstr>Vergleich Event Emitter und Callback </vt:lpstr>
      <vt:lpstr>PowerPoint-Präsentation</vt:lpstr>
      <vt:lpstr>Beispiel Vergleich Buffering – Streaming</vt:lpstr>
      <vt:lpstr>PowerPoint-Präsentation</vt:lpstr>
      <vt:lpstr>PowerPoint-Präsentation</vt:lpstr>
      <vt:lpstr>Beim Buffering werden alle Daten vor dem Verarbeiten in den Arbeitsspeicher geladen</vt:lpstr>
      <vt:lpstr>Beim Streaming werden Daten bereits vor dem vollständigen Laden verarbeitet</vt:lpstr>
      <vt:lpstr>Streams bieten eine Reihe von Vorteilen</vt:lpstr>
      <vt:lpstr>Durch früheres Beginnen der späteren Verarbeitungsschritte ist Streaming zeit-effizienter</vt:lpstr>
      <vt:lpstr>PowerPoint-Präsentation</vt:lpstr>
      <vt:lpstr>In Node.js werden vier verschiedene Typen von Streams genutzt</vt:lpstr>
      <vt:lpstr>PowerPoint-Präsentation</vt:lpstr>
      <vt:lpstr>Stream ist asynchroner Iterator</vt:lpstr>
      <vt:lpstr>Beispiel: einen neuen Custom Readable Stream implementieren</vt:lpstr>
      <vt:lpstr>PowerPoint-Präsentation</vt:lpstr>
      <vt:lpstr>PowerPoint-Präsentation</vt:lpstr>
      <vt:lpstr>Beispiel Writable erstellen</vt:lpstr>
      <vt:lpstr>PowerPoint-Präsentation</vt:lpstr>
      <vt:lpstr>Streams – Spot the bug</vt:lpstr>
      <vt:lpstr>Streams – Spot the bug</vt:lpstr>
      <vt:lpstr>Beispiel writable erstellen</vt:lpstr>
      <vt:lpstr>Aufgabe: Implementierung von Readable vereinfachen</vt:lpstr>
      <vt:lpstr>Aufgabe: Implementierung von Readable vereinfachen</vt:lpstr>
      <vt:lpstr>PowerPoint-Präsentation</vt:lpstr>
      <vt:lpstr>Beispiel Asynchron initialisierte Komponenten</vt:lpstr>
      <vt:lpstr>PowerPoint-Präsentation</vt:lpstr>
      <vt:lpstr>Beispiel Asynchron initialisierte Komponenten</vt:lpstr>
      <vt:lpstr>PowerPoint-Präsentation</vt:lpstr>
      <vt:lpstr>PowerPoint-Präsentation</vt:lpstr>
      <vt:lpstr>Übersicht Asynchron initialisierte Komponenten</vt:lpstr>
      <vt:lpstr>PowerPoint-Präsentation</vt:lpstr>
      <vt:lpstr>Readables können im flowing oder non-flowing Mode ausgelesen werden</vt:lpstr>
      <vt:lpstr>Writable teilt über Backpressure mit, wenn der interne Buffer voll ist</vt:lpstr>
      <vt:lpstr>Wrap-up</vt:lpstr>
      <vt:lpstr>PowerPoint-Präsentation</vt:lpstr>
      <vt:lpstr>Kodierung von Präsentationen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Prozesskreise</vt:lpstr>
      <vt:lpstr>4 Prozessschritte</vt:lpstr>
      <vt:lpstr>6 Faktoren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Inhalt und Bild</vt:lpstr>
      <vt:lpstr>Inhalt und Marginalspalte</vt:lpstr>
      <vt:lpstr>Inhalt und Kernaussage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207</cp:revision>
  <dcterms:created xsi:type="dcterms:W3CDTF">2022-01-13T08:13:31Z</dcterms:created>
  <dcterms:modified xsi:type="dcterms:W3CDTF">2022-05-09T14:40:05Z</dcterms:modified>
</cp:coreProperties>
</file>